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63" r:id="rId2"/>
  </p:sldMasterIdLst>
  <p:notesMasterIdLst>
    <p:notesMasterId r:id="rId22"/>
  </p:notesMasterIdLst>
  <p:handoutMasterIdLst>
    <p:handoutMasterId r:id="rId23"/>
  </p:handoutMasterIdLst>
  <p:sldIdLst>
    <p:sldId id="357" r:id="rId3"/>
    <p:sldId id="358" r:id="rId4"/>
    <p:sldId id="324" r:id="rId5"/>
    <p:sldId id="334" r:id="rId6"/>
    <p:sldId id="336" r:id="rId7"/>
    <p:sldId id="339" r:id="rId8"/>
    <p:sldId id="338" r:id="rId9"/>
    <p:sldId id="340" r:id="rId10"/>
    <p:sldId id="364" r:id="rId11"/>
    <p:sldId id="378" r:id="rId12"/>
    <p:sldId id="379" r:id="rId13"/>
    <p:sldId id="381" r:id="rId14"/>
    <p:sldId id="384" r:id="rId15"/>
    <p:sldId id="383" r:id="rId16"/>
    <p:sldId id="341" r:id="rId17"/>
    <p:sldId id="342" r:id="rId18"/>
    <p:sldId id="368" r:id="rId19"/>
    <p:sldId id="372" r:id="rId20"/>
    <p:sldId id="373" r:id="rId21"/>
  </p:sldIdLst>
  <p:sldSz cx="9144000" cy="6858000" type="screen4x3"/>
  <p:notesSz cx="9144000" cy="6858000"/>
  <p:defaultTextStyle>
    <a:defPPr>
      <a:defRPr lang="ja-JP"/>
    </a:defPPr>
    <a:lvl1pPr algn="l" rtl="0" fontAlgn="base">
      <a:spcBef>
        <a:spcPct val="0"/>
      </a:spcBef>
      <a:spcAft>
        <a:spcPct val="0"/>
      </a:spcAft>
      <a:defRPr kumimoji="1" kern="1200">
        <a:solidFill>
          <a:schemeClr val="tx1"/>
        </a:solidFill>
        <a:latin typeface="Verdana"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Verdana"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Verdana"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Verdana"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Verdana" pitchFamily="34" charset="0"/>
        <a:ea typeface="ＭＳ Ｐゴシック" charset="-128"/>
        <a:cs typeface="+mn-cs"/>
      </a:defRPr>
    </a:lvl5pPr>
    <a:lvl6pPr marL="2286000" algn="l" defTabSz="914400" rtl="0" eaLnBrk="1" latinLnBrk="0" hangingPunct="1">
      <a:defRPr kumimoji="1" kern="1200">
        <a:solidFill>
          <a:schemeClr val="tx1"/>
        </a:solidFill>
        <a:latin typeface="Verdana" pitchFamily="34" charset="0"/>
        <a:ea typeface="ＭＳ Ｐゴシック" charset="-128"/>
        <a:cs typeface="+mn-cs"/>
      </a:defRPr>
    </a:lvl6pPr>
    <a:lvl7pPr marL="2743200" algn="l" defTabSz="914400" rtl="0" eaLnBrk="1" latinLnBrk="0" hangingPunct="1">
      <a:defRPr kumimoji="1" kern="1200">
        <a:solidFill>
          <a:schemeClr val="tx1"/>
        </a:solidFill>
        <a:latin typeface="Verdana" pitchFamily="34" charset="0"/>
        <a:ea typeface="ＭＳ Ｐゴシック" charset="-128"/>
        <a:cs typeface="+mn-cs"/>
      </a:defRPr>
    </a:lvl7pPr>
    <a:lvl8pPr marL="3200400" algn="l" defTabSz="914400" rtl="0" eaLnBrk="1" latinLnBrk="0" hangingPunct="1">
      <a:defRPr kumimoji="1" kern="1200">
        <a:solidFill>
          <a:schemeClr val="tx1"/>
        </a:solidFill>
        <a:latin typeface="Verdana" pitchFamily="34" charset="0"/>
        <a:ea typeface="ＭＳ Ｐゴシック" charset="-128"/>
        <a:cs typeface="+mn-cs"/>
      </a:defRPr>
    </a:lvl8pPr>
    <a:lvl9pPr marL="3657600" algn="l" defTabSz="914400" rtl="0" eaLnBrk="1" latinLnBrk="0" hangingPunct="1">
      <a:defRPr kumimoji="1" kern="1200">
        <a:solidFill>
          <a:schemeClr val="tx1"/>
        </a:solidFill>
        <a:latin typeface="Verdana"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88" autoAdjust="0"/>
    <p:restoredTop sz="94660"/>
  </p:normalViewPr>
  <p:slideViewPr>
    <p:cSldViewPr>
      <p:cViewPr varScale="1">
        <p:scale>
          <a:sx n="112" d="100"/>
          <a:sy n="112" d="100"/>
        </p:scale>
        <p:origin x="-1284"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0158C264-40EA-4B15-9805-CD63A5D47C05}" type="datetimeFigureOut">
              <a:rPr kumimoji="1" lang="ja-JP" altLang="en-US" smtClean="0"/>
              <a:pPr/>
              <a:t>2010/11/21</a:t>
            </a:fld>
            <a:endParaRPr kumimoji="1" lang="ja-JP" altLang="en-US"/>
          </a:p>
        </p:txBody>
      </p:sp>
      <p:sp>
        <p:nvSpPr>
          <p:cNvPr id="4" name="フッター プレースホルダ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F38282A4-CF6F-4618-ABE9-BB8DDF20F2B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ltLang="ja-JP"/>
          </a:p>
        </p:txBody>
      </p:sp>
      <p:sp>
        <p:nvSpPr>
          <p:cNvPr id="8195" name="Rectangle 3"/>
          <p:cNvSpPr>
            <a:spLocks noGrp="1" noChangeArrowheads="1"/>
          </p:cNvSpPr>
          <p:nvPr>
            <p:ph type="dt" idx="1"/>
          </p:nvPr>
        </p:nvSpPr>
        <p:spPr bwMode="auto">
          <a:xfrm>
            <a:off x="5179484"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ltLang="ja-JP"/>
          </a:p>
        </p:txBody>
      </p:sp>
      <p:sp>
        <p:nvSpPr>
          <p:cNvPr id="8196"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8198" name="Rectangle 6"/>
          <p:cNvSpPr>
            <a:spLocks noGrp="1" noChangeArrowheads="1"/>
          </p:cNvSpPr>
          <p:nvPr>
            <p:ph type="ftr" sz="quarter" idx="4"/>
          </p:nvPr>
        </p:nvSpPr>
        <p:spPr bwMode="auto">
          <a:xfrm>
            <a:off x="0" y="651391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ltLang="ja-JP"/>
          </a:p>
        </p:txBody>
      </p:sp>
      <p:sp>
        <p:nvSpPr>
          <p:cNvPr id="8199" name="Rectangle 7"/>
          <p:cNvSpPr>
            <a:spLocks noGrp="1" noChangeArrowheads="1"/>
          </p:cNvSpPr>
          <p:nvPr>
            <p:ph type="sldNum" sz="quarter" idx="5"/>
          </p:nvPr>
        </p:nvSpPr>
        <p:spPr bwMode="auto">
          <a:xfrm>
            <a:off x="5179484" y="651391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21A0453-4484-417F-AC39-5A33D9F7D051}" type="slidenum">
              <a:rPr lang="en-US" altLang="ja-JP"/>
              <a:pPr/>
              <a:t>&lt;#&gt;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61442" name="Group 2"/>
          <p:cNvGrpSpPr>
            <a:grpSpLocks/>
          </p:cNvGrpSpPr>
          <p:nvPr/>
        </p:nvGrpSpPr>
        <p:grpSpPr bwMode="auto">
          <a:xfrm>
            <a:off x="-3222625" y="304800"/>
            <a:ext cx="11909425" cy="4724400"/>
            <a:chOff x="-2030" y="192"/>
            <a:chExt cx="7502" cy="2976"/>
          </a:xfrm>
        </p:grpSpPr>
        <p:sp>
          <p:nvSpPr>
            <p:cNvPr id="61443"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endParaRPr lang="ja-JP" altLang="en-US"/>
            </a:p>
          </p:txBody>
        </p:sp>
        <p:sp>
          <p:nvSpPr>
            <p:cNvPr id="61444"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endParaRPr kumimoji="0" lang="ja-JP" altLang="ja-JP" sz="2400">
                <a:latin typeface="Times New Roman" pitchFamily="18" charset="0"/>
              </a:endParaRPr>
            </a:p>
          </p:txBody>
        </p:sp>
        <p:sp>
          <p:nvSpPr>
            <p:cNvPr id="61445"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endParaRPr kumimoji="0" lang="ja-JP" altLang="ja-JP">
                <a:latin typeface="Arial" charset="0"/>
              </a:endParaRPr>
            </a:p>
          </p:txBody>
        </p:sp>
      </p:grpSp>
      <p:sp>
        <p:nvSpPr>
          <p:cNvPr id="61446" name="Rectangle 6"/>
          <p:cNvSpPr>
            <a:spLocks noGrp="1" noChangeArrowheads="1"/>
          </p:cNvSpPr>
          <p:nvPr>
            <p:ph type="ctrTitle"/>
          </p:nvPr>
        </p:nvSpPr>
        <p:spPr>
          <a:xfrm>
            <a:off x="1443038" y="985838"/>
            <a:ext cx="7239000" cy="1444625"/>
          </a:xfrm>
        </p:spPr>
        <p:txBody>
          <a:bodyPr/>
          <a:lstStyle>
            <a:lvl1pPr>
              <a:defRPr sz="4000"/>
            </a:lvl1pPr>
          </a:lstStyle>
          <a:p>
            <a:r>
              <a:rPr lang="ja-JP" altLang="en-US"/>
              <a:t>マスタ タイトルの書式設定</a:t>
            </a:r>
          </a:p>
        </p:txBody>
      </p:sp>
      <p:sp>
        <p:nvSpPr>
          <p:cNvPr id="61447"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ja-JP" altLang="en-US"/>
              <a:t>マスタ サブタイトルの書式設定</a:t>
            </a:r>
          </a:p>
        </p:txBody>
      </p:sp>
      <p:sp>
        <p:nvSpPr>
          <p:cNvPr id="61448" name="Rectangle 8"/>
          <p:cNvSpPr>
            <a:spLocks noGrp="1" noChangeArrowheads="1"/>
          </p:cNvSpPr>
          <p:nvPr>
            <p:ph type="dt" sz="half" idx="2"/>
          </p:nvPr>
        </p:nvSpPr>
        <p:spPr/>
        <p:txBody>
          <a:bodyPr/>
          <a:lstStyle>
            <a:lvl1pPr>
              <a:defRPr/>
            </a:lvl1pPr>
          </a:lstStyle>
          <a:p>
            <a:endParaRPr lang="en-US" altLang="ja-JP"/>
          </a:p>
        </p:txBody>
      </p:sp>
      <p:sp>
        <p:nvSpPr>
          <p:cNvPr id="61449" name="Rectangle 9"/>
          <p:cNvSpPr>
            <a:spLocks noGrp="1" noChangeArrowheads="1"/>
          </p:cNvSpPr>
          <p:nvPr>
            <p:ph type="ftr" sz="quarter" idx="3"/>
          </p:nvPr>
        </p:nvSpPr>
        <p:spPr/>
        <p:txBody>
          <a:bodyPr/>
          <a:lstStyle>
            <a:lvl1pPr>
              <a:defRPr/>
            </a:lvl1pPr>
          </a:lstStyle>
          <a:p>
            <a:endParaRPr lang="en-US" altLang="ja-JP"/>
          </a:p>
        </p:txBody>
      </p:sp>
      <p:sp>
        <p:nvSpPr>
          <p:cNvPr id="61450" name="Rectangle 10"/>
          <p:cNvSpPr>
            <a:spLocks noGrp="1" noChangeArrowheads="1"/>
          </p:cNvSpPr>
          <p:nvPr>
            <p:ph type="sldNum" sz="quarter" idx="4"/>
          </p:nvPr>
        </p:nvSpPr>
        <p:spPr/>
        <p:txBody>
          <a:bodyPr/>
          <a:lstStyle>
            <a:lvl1pPr>
              <a:defRPr/>
            </a:lvl1pPr>
          </a:lstStyle>
          <a:p>
            <a:fld id="{8F9ED9E0-BA0F-4608-8BC3-260845FBE3E3}" type="slidenum">
              <a:rPr lang="en-US" altLang="ja-JP"/>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7A355DAE-C5C7-45FE-828B-3570F40826CC}" type="slidenum">
              <a:rPr lang="en-US" altLang="ja-JP"/>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6413" y="301625"/>
            <a:ext cx="1827212" cy="56403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370013" y="301625"/>
            <a:ext cx="5334000" cy="56403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453AF88C-643C-4F67-8C02-1DC9D77599D0}" type="slidenum">
              <a:rPr lang="en-US" altLang="ja-JP"/>
              <a:pPr/>
              <a:t>&lt;#&gt;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8F9ED9E0-BA0F-4608-8BC3-260845FBE3E3}" type="slidenum">
              <a:rPr lang="en-US" altLang="ja-JP" smtClean="0"/>
              <a:pPr/>
              <a:t>&lt;#&gt;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2D415738-B414-46F1-B711-0EEE91B0192E}" type="slidenum">
              <a:rPr lang="en-US" altLang="ja-JP" smtClean="0"/>
              <a:pPr/>
              <a:t>&lt;#&gt;</a:t>
            </a:fld>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9156D6ED-F951-4F2B-88A8-92FB13D1BF8B}" type="slidenum">
              <a:rPr lang="en-US" altLang="ja-JP" smtClean="0"/>
              <a:pPr/>
              <a:t>&lt;#&gt;</a:t>
            </a:fld>
            <a:endParaRPr lang="en-US" altLang="ja-JP"/>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p:txBody>
          <a:bodyPr/>
          <a:lstStyle/>
          <a:p>
            <a:fld id="{D88C74F9-3B71-42CA-B72E-77A70441BADD}" type="slidenum">
              <a:rPr lang="en-US" altLang="ja-JP" smtClean="0"/>
              <a:pPr/>
              <a:t>&lt;#&gt;</a:t>
            </a:fld>
            <a:endParaRPr lang="en-US" altLang="ja-JP"/>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endParaRPr lang="en-US" altLang="ja-JP"/>
          </a:p>
        </p:txBody>
      </p:sp>
      <p:sp>
        <p:nvSpPr>
          <p:cNvPr id="8" name="フッター プレースホルダ 7"/>
          <p:cNvSpPr>
            <a:spLocks noGrp="1"/>
          </p:cNvSpPr>
          <p:nvPr>
            <p:ph type="ftr" sz="quarter" idx="11"/>
          </p:nvPr>
        </p:nvSpPr>
        <p:spPr/>
        <p:txBody>
          <a:bodyPr/>
          <a:lstStyle/>
          <a:p>
            <a:endParaRPr lang="en-US" altLang="ja-JP"/>
          </a:p>
        </p:txBody>
      </p:sp>
      <p:sp>
        <p:nvSpPr>
          <p:cNvPr id="9" name="スライド番号プレースホルダ 8"/>
          <p:cNvSpPr>
            <a:spLocks noGrp="1"/>
          </p:cNvSpPr>
          <p:nvPr>
            <p:ph type="sldNum" sz="quarter" idx="12"/>
          </p:nvPr>
        </p:nvSpPr>
        <p:spPr/>
        <p:txBody>
          <a:bodyPr/>
          <a:lstStyle/>
          <a:p>
            <a:fld id="{E2E4CFA3-4330-44A2-9D6F-564FA53FD1EA}" type="slidenum">
              <a:rPr lang="en-US" altLang="ja-JP" smtClean="0"/>
              <a:pPr/>
              <a:t>&lt;#&gt;</a:t>
            </a:fld>
            <a:endParaRPr lang="en-US" altLang="ja-JP"/>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endParaRPr lang="en-US" altLang="ja-JP"/>
          </a:p>
        </p:txBody>
      </p:sp>
      <p:sp>
        <p:nvSpPr>
          <p:cNvPr id="4" name="フッター プレースホルダ 3"/>
          <p:cNvSpPr>
            <a:spLocks noGrp="1"/>
          </p:cNvSpPr>
          <p:nvPr>
            <p:ph type="ftr" sz="quarter" idx="11"/>
          </p:nvPr>
        </p:nvSpPr>
        <p:spPr/>
        <p:txBody>
          <a:bodyPr/>
          <a:lstStyle/>
          <a:p>
            <a:endParaRPr lang="en-US" altLang="ja-JP"/>
          </a:p>
        </p:txBody>
      </p:sp>
      <p:sp>
        <p:nvSpPr>
          <p:cNvPr id="5" name="スライド番号プレースホルダ 4"/>
          <p:cNvSpPr>
            <a:spLocks noGrp="1"/>
          </p:cNvSpPr>
          <p:nvPr>
            <p:ph type="sldNum" sz="quarter" idx="12"/>
          </p:nvPr>
        </p:nvSpPr>
        <p:spPr/>
        <p:txBody>
          <a:bodyPr/>
          <a:lstStyle/>
          <a:p>
            <a:fld id="{834B67F7-010E-478A-A462-7151526F77AD}" type="slidenum">
              <a:rPr lang="en-US" altLang="ja-JP" smtClean="0"/>
              <a:pPr/>
              <a:t>&lt;#&gt;</a:t>
            </a:fld>
            <a:endParaRPr lang="en-US" altLang="ja-JP"/>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lang="en-US" altLang="ja-JP"/>
          </a:p>
        </p:txBody>
      </p:sp>
      <p:sp>
        <p:nvSpPr>
          <p:cNvPr id="3" name="フッター プレースホルダ 2"/>
          <p:cNvSpPr>
            <a:spLocks noGrp="1"/>
          </p:cNvSpPr>
          <p:nvPr>
            <p:ph type="ftr" sz="quarter" idx="11"/>
          </p:nvPr>
        </p:nvSpPr>
        <p:spPr/>
        <p:txBody>
          <a:bodyPr/>
          <a:lstStyle/>
          <a:p>
            <a:endParaRPr lang="en-US" altLang="ja-JP"/>
          </a:p>
        </p:txBody>
      </p:sp>
      <p:sp>
        <p:nvSpPr>
          <p:cNvPr id="4" name="スライド番号プレースホルダ 3"/>
          <p:cNvSpPr>
            <a:spLocks noGrp="1"/>
          </p:cNvSpPr>
          <p:nvPr>
            <p:ph type="sldNum" sz="quarter" idx="12"/>
          </p:nvPr>
        </p:nvSpPr>
        <p:spPr/>
        <p:txBody>
          <a:bodyPr/>
          <a:lstStyle/>
          <a:p>
            <a:fld id="{121CFFAB-75F3-4FCC-840E-E80777C7A811}" type="slidenum">
              <a:rPr lang="en-US" altLang="ja-JP" smtClean="0"/>
              <a:pPr/>
              <a:t>&lt;#&gt;</a:t>
            </a:fld>
            <a:endParaRPr lang="en-US" altLang="ja-JP"/>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p:txBody>
          <a:bodyPr/>
          <a:lstStyle/>
          <a:p>
            <a:fld id="{5911C335-98AD-4954-A983-114CB671E8C5}" type="slidenum">
              <a:rPr lang="en-US" altLang="ja-JP" smtClean="0"/>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2D415738-B414-46F1-B711-0EEE91B0192E}" type="slidenum">
              <a:rPr lang="en-US" altLang="ja-JP"/>
              <a:pPr/>
              <a:t>&lt;#&gt;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p:txBody>
          <a:bodyPr/>
          <a:lstStyle/>
          <a:p>
            <a:fld id="{355A5DF4-A45E-4665-B4BB-AE87A5DDF10F}" type="slidenum">
              <a:rPr lang="en-US" altLang="ja-JP" smtClean="0"/>
              <a:pPr/>
              <a:t>&lt;#&gt;</a:t>
            </a:fld>
            <a:endParaRPr lang="en-US" altLang="ja-JP"/>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7A355DAE-C5C7-45FE-828B-3570F40826CC}" type="slidenum">
              <a:rPr lang="en-US" altLang="ja-JP" smtClean="0"/>
              <a:pPr/>
              <a:t>&lt;#&gt;</a:t>
            </a:fld>
            <a:endParaRPr lang="en-US" altLang="ja-JP"/>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453AF88C-643C-4F67-8C02-1DC9D77599D0}" type="slidenum">
              <a:rPr lang="en-US" altLang="ja-JP" smtClean="0"/>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9156D6ED-F951-4F2B-88A8-92FB13D1BF8B}" type="slidenum">
              <a:rPr lang="en-US" altLang="ja-JP"/>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D88C74F9-3B71-42CA-B72E-77A70441BADD}" type="slidenum">
              <a:rPr lang="en-US" altLang="ja-JP"/>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E2E4CFA3-4330-44A2-9D6F-564FA53FD1EA}" type="slidenum">
              <a:rPr lang="en-US" altLang="ja-JP"/>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834B67F7-010E-478A-A462-7151526F77AD}" type="slidenum">
              <a:rPr lang="en-US" altLang="ja-JP"/>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121CFFAB-75F3-4FCC-840E-E80777C7A811}" type="slidenum">
              <a:rPr lang="en-US" altLang="ja-JP"/>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5911C335-98AD-4954-A983-114CB671E8C5}" type="slidenum">
              <a:rPr lang="en-US" altLang="ja-JP"/>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355A5DF4-A45E-4665-B4BB-AE87A5DDF10F}" type="slidenum">
              <a:rPr lang="en-US" altLang="ja-JP"/>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0418" name="Group 2"/>
          <p:cNvGrpSpPr>
            <a:grpSpLocks/>
          </p:cNvGrpSpPr>
          <p:nvPr/>
        </p:nvGrpSpPr>
        <p:grpSpPr bwMode="auto">
          <a:xfrm>
            <a:off x="-3238500" y="0"/>
            <a:ext cx="11925300" cy="3810000"/>
            <a:chOff x="-2040" y="0"/>
            <a:chExt cx="7512" cy="2400"/>
          </a:xfrm>
        </p:grpSpPr>
        <p:sp>
          <p:nvSpPr>
            <p:cNvPr id="60419"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endParaRPr kumimoji="0" lang="ja-JP" altLang="ja-JP" sz="2400">
                <a:latin typeface="Times New Roman" pitchFamily="18" charset="0"/>
              </a:endParaRPr>
            </a:p>
          </p:txBody>
        </p:sp>
        <p:sp>
          <p:nvSpPr>
            <p:cNvPr id="60420"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endParaRPr kumimoji="0" lang="ja-JP" altLang="ja-JP">
                <a:latin typeface="Arial" charset="0"/>
              </a:endParaRPr>
            </a:p>
          </p:txBody>
        </p:sp>
        <p:sp>
          <p:nvSpPr>
            <p:cNvPr id="60421"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endParaRPr lang="ja-JP" altLang="en-US"/>
            </a:p>
          </p:txBody>
        </p:sp>
      </p:grpSp>
      <p:sp>
        <p:nvSpPr>
          <p:cNvPr id="60422"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60423"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6042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vl1pPr>
          </a:lstStyle>
          <a:p>
            <a:endParaRPr lang="en-US" altLang="ja-JP"/>
          </a:p>
        </p:txBody>
      </p:sp>
      <p:sp>
        <p:nvSpPr>
          <p:cNvPr id="6042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lvl1pPr>
          </a:lstStyle>
          <a:p>
            <a:endParaRPr lang="en-US" altLang="ja-JP"/>
          </a:p>
        </p:txBody>
      </p:sp>
      <p:sp>
        <p:nvSpPr>
          <p:cNvPr id="6042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vl1pPr>
          </a:lstStyle>
          <a:p>
            <a:fld id="{F9987D46-815B-4A44-A53F-7C8FC0E20F34}" type="slidenum">
              <a:rPr lang="en-US" altLang="ja-JP"/>
              <a:pPr/>
              <a:t>&lt;#&gt;</a:t>
            </a:fld>
            <a:endParaRPr lang="en-US" altLang="ja-JP"/>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ftr="0" dt="0"/>
  <p:txStyles>
    <p:titleStyle>
      <a:lvl1pPr algn="l" rtl="0" fontAlgn="base">
        <a:spcBef>
          <a:spcPct val="0"/>
        </a:spcBef>
        <a:spcAft>
          <a:spcPct val="0"/>
        </a:spcAft>
        <a:defRPr kumimoji="1" sz="3600">
          <a:solidFill>
            <a:schemeClr val="tx2"/>
          </a:solidFill>
          <a:latin typeface="+mj-lt"/>
          <a:ea typeface="+mj-ea"/>
          <a:cs typeface="+mj-cs"/>
        </a:defRPr>
      </a:lvl1pPr>
      <a:lvl2pPr algn="l" rtl="0" fontAlgn="base">
        <a:spcBef>
          <a:spcPct val="0"/>
        </a:spcBef>
        <a:spcAft>
          <a:spcPct val="0"/>
        </a:spcAft>
        <a:defRPr kumimoji="1" sz="3600">
          <a:solidFill>
            <a:schemeClr val="tx2"/>
          </a:solidFill>
          <a:latin typeface="Arial" charset="0"/>
          <a:ea typeface="ＭＳ Ｐゴシック" charset="-128"/>
        </a:defRPr>
      </a:lvl2pPr>
      <a:lvl3pPr algn="l" rtl="0" fontAlgn="base">
        <a:spcBef>
          <a:spcPct val="0"/>
        </a:spcBef>
        <a:spcAft>
          <a:spcPct val="0"/>
        </a:spcAft>
        <a:defRPr kumimoji="1" sz="3600">
          <a:solidFill>
            <a:schemeClr val="tx2"/>
          </a:solidFill>
          <a:latin typeface="Arial" charset="0"/>
          <a:ea typeface="ＭＳ Ｐゴシック" charset="-128"/>
        </a:defRPr>
      </a:lvl3pPr>
      <a:lvl4pPr algn="l" rtl="0" fontAlgn="base">
        <a:spcBef>
          <a:spcPct val="0"/>
        </a:spcBef>
        <a:spcAft>
          <a:spcPct val="0"/>
        </a:spcAft>
        <a:defRPr kumimoji="1" sz="3600">
          <a:solidFill>
            <a:schemeClr val="tx2"/>
          </a:solidFill>
          <a:latin typeface="Arial" charset="0"/>
          <a:ea typeface="ＭＳ Ｐゴシック" charset="-128"/>
        </a:defRPr>
      </a:lvl4pPr>
      <a:lvl5pPr algn="l" rtl="0" fontAlgn="base">
        <a:spcBef>
          <a:spcPct val="0"/>
        </a:spcBef>
        <a:spcAft>
          <a:spcPct val="0"/>
        </a:spcAft>
        <a:defRPr kumimoji="1" sz="3600">
          <a:solidFill>
            <a:schemeClr val="tx2"/>
          </a:solidFill>
          <a:latin typeface="Arial" charset="0"/>
          <a:ea typeface="ＭＳ Ｐゴシック" charset="-128"/>
        </a:defRPr>
      </a:lvl5pPr>
      <a:lvl6pPr marL="457200" algn="l" rtl="0" fontAlgn="base">
        <a:spcBef>
          <a:spcPct val="0"/>
        </a:spcBef>
        <a:spcAft>
          <a:spcPct val="0"/>
        </a:spcAft>
        <a:defRPr kumimoji="1" sz="3600">
          <a:solidFill>
            <a:schemeClr val="tx2"/>
          </a:solidFill>
          <a:latin typeface="Arial" charset="0"/>
          <a:ea typeface="ＭＳ Ｐゴシック" charset="-128"/>
        </a:defRPr>
      </a:lvl6pPr>
      <a:lvl7pPr marL="914400" algn="l" rtl="0" fontAlgn="base">
        <a:spcBef>
          <a:spcPct val="0"/>
        </a:spcBef>
        <a:spcAft>
          <a:spcPct val="0"/>
        </a:spcAft>
        <a:defRPr kumimoji="1" sz="3600">
          <a:solidFill>
            <a:schemeClr val="tx2"/>
          </a:solidFill>
          <a:latin typeface="Arial" charset="0"/>
          <a:ea typeface="ＭＳ Ｐゴシック" charset="-128"/>
        </a:defRPr>
      </a:lvl7pPr>
      <a:lvl8pPr marL="1371600" algn="l" rtl="0" fontAlgn="base">
        <a:spcBef>
          <a:spcPct val="0"/>
        </a:spcBef>
        <a:spcAft>
          <a:spcPct val="0"/>
        </a:spcAft>
        <a:defRPr kumimoji="1" sz="3600">
          <a:solidFill>
            <a:schemeClr val="tx2"/>
          </a:solidFill>
          <a:latin typeface="Arial" charset="0"/>
          <a:ea typeface="ＭＳ Ｐゴシック" charset="-128"/>
        </a:defRPr>
      </a:lvl8pPr>
      <a:lvl9pPr marL="1828800" algn="l" rtl="0" fontAlgn="base">
        <a:spcBef>
          <a:spcPct val="0"/>
        </a:spcBef>
        <a:spcAft>
          <a:spcPct val="0"/>
        </a:spcAft>
        <a:defRPr kumimoji="1" sz="36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lr>
          <a:schemeClr val="tx2"/>
        </a:buClr>
        <a:buSzPct val="70000"/>
        <a:buFont typeface="Wingdings" pitchFamily="2" charset="2"/>
        <a:buChar char="¡"/>
        <a:defRPr kumimoji="1" sz="29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l"/>
        <a:defRPr kumimoji="1" sz="2500">
          <a:solidFill>
            <a:schemeClr val="tx1"/>
          </a:solidFill>
          <a:latin typeface="+mn-lt"/>
          <a:ea typeface="+mn-ea"/>
        </a:defRPr>
      </a:lvl2pPr>
      <a:lvl3pPr marL="1143000" indent="-228600" algn="l" rtl="0" fontAlgn="base">
        <a:spcBef>
          <a:spcPct val="20000"/>
        </a:spcBef>
        <a:spcAft>
          <a:spcPct val="0"/>
        </a:spcAft>
        <a:buClr>
          <a:schemeClr val="tx2"/>
        </a:buClr>
        <a:buSzPct val="65000"/>
        <a:buFont typeface="Wingdings" pitchFamily="2" charset="2"/>
        <a:buChar char="¡"/>
        <a:defRPr kumimoji="1" sz="2200">
          <a:solidFill>
            <a:schemeClr val="tx1"/>
          </a:solidFill>
          <a:latin typeface="+mn-lt"/>
          <a:ea typeface="+mn-ea"/>
        </a:defRPr>
      </a:lvl3pPr>
      <a:lvl4pPr marL="1600200" indent="-228600" algn="l" rtl="0" fontAlgn="base">
        <a:spcBef>
          <a:spcPct val="20000"/>
        </a:spcBef>
        <a:spcAft>
          <a:spcPct val="0"/>
        </a:spcAft>
        <a:buClr>
          <a:schemeClr val="accent2"/>
        </a:buClr>
        <a:buSzPct val="70000"/>
        <a:buFont typeface="Wingdings" pitchFamily="2" charset="2"/>
        <a:buChar char="l"/>
        <a:defRPr kumimoji="1" sz="1900">
          <a:solidFill>
            <a:schemeClr val="tx1"/>
          </a:solidFill>
          <a:latin typeface="+mn-lt"/>
          <a:ea typeface="+mn-ea"/>
        </a:defRPr>
      </a:lvl4pPr>
      <a:lvl5pPr marL="20574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5pPr>
      <a:lvl6pPr marL="25146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6pPr>
      <a:lvl7pPr marL="29718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7pPr>
      <a:lvl8pPr marL="34290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8pPr>
      <a:lvl9pPr marL="38862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ja-JP"/>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ja-JP"/>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987D46-815B-4A44-A53F-7C8FC0E20F34}" type="slidenum">
              <a:rPr lang="en-US" altLang="ja-JP" smtClean="0"/>
              <a:pPr/>
              <a:t>&lt;#&gt;</a:t>
            </a:fld>
            <a:endParaRPr lang="en-US" altLang="ja-JP"/>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生物多様性条約</a:t>
            </a:r>
            <a:r>
              <a:rPr kumimoji="1" lang="en-US" altLang="ja-JP" dirty="0" smtClean="0"/>
              <a:t/>
            </a:r>
            <a:br>
              <a:rPr kumimoji="1" lang="en-US" altLang="ja-JP" dirty="0" smtClean="0"/>
            </a:br>
            <a:r>
              <a:rPr lang="ja-JP" altLang="en-US" dirty="0" smtClean="0"/>
              <a:t>ＣＯＰ１０の結果と評価～市民の視点から</a:t>
            </a:r>
            <a:endParaRPr kumimoji="1" lang="ja-JP" altLang="en-US" dirty="0"/>
          </a:p>
        </p:txBody>
      </p:sp>
      <p:sp>
        <p:nvSpPr>
          <p:cNvPr id="3" name="サブタイトル 2"/>
          <p:cNvSpPr>
            <a:spLocks noGrp="1"/>
          </p:cNvSpPr>
          <p:nvPr>
            <p:ph type="subTitle" idx="1"/>
          </p:nvPr>
        </p:nvSpPr>
        <p:spPr>
          <a:xfrm>
            <a:off x="1443038" y="3427412"/>
            <a:ext cx="7161410" cy="2665883"/>
          </a:xfrm>
        </p:spPr>
        <p:txBody>
          <a:bodyPr/>
          <a:lstStyle/>
          <a:p>
            <a:pPr algn="ctr"/>
            <a:r>
              <a:rPr lang="en-US" altLang="ja-JP" dirty="0" smtClean="0"/>
              <a:t>2010</a:t>
            </a:r>
            <a:r>
              <a:rPr lang="ja-JP" altLang="en-US" dirty="0" smtClean="0"/>
              <a:t>年</a:t>
            </a:r>
            <a:r>
              <a:rPr lang="en-US" altLang="ja-JP" dirty="0" smtClean="0"/>
              <a:t>11</a:t>
            </a:r>
            <a:r>
              <a:rPr lang="ja-JP" altLang="en-US" dirty="0" smtClean="0"/>
              <a:t>月</a:t>
            </a:r>
            <a:r>
              <a:rPr lang="en-US" altLang="ja-JP" dirty="0" smtClean="0"/>
              <a:t>18</a:t>
            </a:r>
            <a:r>
              <a:rPr lang="ja-JP" altLang="en-US" dirty="0" smtClean="0"/>
              <a:t>日</a:t>
            </a:r>
            <a:endParaRPr lang="en-US" altLang="ja-JP" dirty="0" smtClean="0"/>
          </a:p>
          <a:p>
            <a:pPr algn="ctr"/>
            <a:endParaRPr lang="en-US" altLang="ja-JP" dirty="0" smtClean="0"/>
          </a:p>
          <a:p>
            <a:pPr algn="ctr"/>
            <a:r>
              <a:rPr lang="en-US" altLang="ja-JP" dirty="0" smtClean="0"/>
              <a:t>FoE </a:t>
            </a:r>
            <a:r>
              <a:rPr lang="ja-JP" altLang="en-US" dirty="0" smtClean="0"/>
              <a:t>ジャパン 客員研究員</a:t>
            </a:r>
            <a:endParaRPr lang="en-US" altLang="ja-JP" dirty="0" smtClean="0"/>
          </a:p>
          <a:p>
            <a:pPr algn="ctr"/>
            <a:r>
              <a:rPr kumimoji="1" lang="ja-JP" altLang="en-US" dirty="0" smtClean="0"/>
              <a:t>（跡見学園女子大学教授）</a:t>
            </a:r>
            <a:endParaRPr kumimoji="1" lang="en-US" altLang="ja-JP" dirty="0" smtClean="0"/>
          </a:p>
          <a:p>
            <a:pPr algn="ctr"/>
            <a:r>
              <a:rPr lang="ja-JP" altLang="en-US" dirty="0" smtClean="0"/>
              <a:t>宮崎　正浩</a:t>
            </a:r>
            <a:endParaRPr kumimoji="1" lang="ja-JP" altLang="en-US" dirty="0"/>
          </a:p>
        </p:txBody>
      </p:sp>
      <p:sp>
        <p:nvSpPr>
          <p:cNvPr id="4" name="スライド番号プレースホルダ 3"/>
          <p:cNvSpPr>
            <a:spLocks noGrp="1"/>
          </p:cNvSpPr>
          <p:nvPr>
            <p:ph type="sldNum" sz="quarter" idx="4"/>
          </p:nvPr>
        </p:nvSpPr>
        <p:spPr/>
        <p:txBody>
          <a:bodyPr/>
          <a:lstStyle/>
          <a:p>
            <a:fld id="{8F9ED9E0-BA0F-4608-8BC3-260845FBE3E3}" type="slidenum">
              <a:rPr lang="en-US" altLang="ja-JP" smtClean="0"/>
              <a:pPr/>
              <a:t>1</a:t>
            </a:fld>
            <a:endParaRPr lang="en-US" altLang="ja-JP"/>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200" dirty="0" smtClean="0"/>
              <a:t>3.2 </a:t>
            </a:r>
            <a:r>
              <a:rPr lang="ja-JP" altLang="en-US" sz="3200" dirty="0" smtClean="0"/>
              <a:t>新戦略計画（</a:t>
            </a:r>
            <a:r>
              <a:rPr lang="en-US" altLang="ja-JP" sz="3200" dirty="0" smtClean="0"/>
              <a:t>2020</a:t>
            </a:r>
            <a:r>
              <a:rPr lang="ja-JP" altLang="en-US" sz="3200" dirty="0" smtClean="0"/>
              <a:t>年目標）</a:t>
            </a:r>
            <a:r>
              <a:rPr lang="en-US" altLang="ja-JP" sz="3200" dirty="0" smtClean="0"/>
              <a:t/>
            </a:r>
            <a:br>
              <a:rPr lang="en-US" altLang="ja-JP" sz="3200" dirty="0" smtClean="0"/>
            </a:br>
            <a:r>
              <a:rPr lang="ja-JP" altLang="en-US" sz="3200" dirty="0" smtClean="0"/>
              <a:t>戦略目標</a:t>
            </a:r>
            <a:r>
              <a:rPr lang="en-US" altLang="ja-JP" sz="3200" dirty="0" smtClean="0"/>
              <a:t>A:</a:t>
            </a:r>
            <a:r>
              <a:rPr lang="ja-JP" altLang="en-US" sz="3200" dirty="0" smtClean="0"/>
              <a:t>生物多様性を</a:t>
            </a:r>
            <a:r>
              <a:rPr lang="ja-JP" altLang="en-US" sz="3200" dirty="0" smtClean="0">
                <a:solidFill>
                  <a:srgbClr val="FF0000"/>
                </a:solidFill>
              </a:rPr>
              <a:t>主流化</a:t>
            </a:r>
            <a:r>
              <a:rPr lang="ja-JP" altLang="en-US" sz="3200" dirty="0" smtClean="0"/>
              <a:t>すること。</a:t>
            </a:r>
            <a:endParaRPr kumimoji="1" lang="ja-JP" altLang="en-US" sz="3200" dirty="0"/>
          </a:p>
        </p:txBody>
      </p:sp>
      <p:sp>
        <p:nvSpPr>
          <p:cNvPr id="3" name="コンテンツ プレースホルダ 2"/>
          <p:cNvSpPr>
            <a:spLocks noGrp="1"/>
          </p:cNvSpPr>
          <p:nvPr>
            <p:ph idx="1"/>
          </p:nvPr>
        </p:nvSpPr>
        <p:spPr>
          <a:xfrm>
            <a:off x="1370012" y="1827212"/>
            <a:ext cx="7378451" cy="4770139"/>
          </a:xfrm>
        </p:spPr>
        <p:txBody>
          <a:bodyPr/>
          <a:lstStyle/>
          <a:p>
            <a:pPr marL="514350" indent="-514350">
              <a:buFont typeface="+mj-lt"/>
              <a:buAutoNum type="arabicPeriod"/>
            </a:pPr>
            <a:r>
              <a:rPr kumimoji="1" lang="ja-JP" altLang="en-US" sz="2800" dirty="0" smtClean="0"/>
              <a:t>遅くとも</a:t>
            </a:r>
            <a:r>
              <a:rPr kumimoji="1" lang="en-US" altLang="ja-JP" sz="2800" dirty="0" smtClean="0"/>
              <a:t>2020</a:t>
            </a:r>
            <a:r>
              <a:rPr kumimoji="1" lang="ja-JP" altLang="en-US" sz="2800" dirty="0" smtClean="0"/>
              <a:t>年までに、人々が生物多様性の価値などを</a:t>
            </a:r>
            <a:r>
              <a:rPr kumimoji="1" lang="ja-JP" altLang="en-US" sz="2800" dirty="0" smtClean="0">
                <a:solidFill>
                  <a:srgbClr val="FF0000"/>
                </a:solidFill>
              </a:rPr>
              <a:t>認識</a:t>
            </a:r>
            <a:r>
              <a:rPr kumimoji="1" lang="ja-JP" altLang="en-US" sz="2800" dirty="0" smtClean="0"/>
              <a:t>する。</a:t>
            </a:r>
            <a:endParaRPr kumimoji="1" lang="en-US" altLang="ja-JP" sz="2800" dirty="0" smtClean="0"/>
          </a:p>
          <a:p>
            <a:pPr marL="514350" indent="-514350">
              <a:buFont typeface="+mj-lt"/>
              <a:buAutoNum type="arabicPeriod"/>
            </a:pPr>
            <a:r>
              <a:rPr lang="ja-JP" altLang="en-US" sz="2800" dirty="0" smtClean="0"/>
              <a:t>遅くとも</a:t>
            </a:r>
            <a:r>
              <a:rPr lang="en-US" altLang="ja-JP" sz="2800" dirty="0" smtClean="0"/>
              <a:t>2020</a:t>
            </a:r>
            <a:r>
              <a:rPr lang="ja-JP" altLang="en-US" sz="2800" dirty="0" smtClean="0"/>
              <a:t>年までに、生物多様性の価値が、政府の</a:t>
            </a:r>
            <a:r>
              <a:rPr lang="ja-JP" altLang="en-US" sz="2800" dirty="0" smtClean="0">
                <a:solidFill>
                  <a:srgbClr val="FF0000"/>
                </a:solidFill>
              </a:rPr>
              <a:t>開発計画</a:t>
            </a:r>
            <a:r>
              <a:rPr lang="ja-JP" altLang="en-US" sz="2800" dirty="0" smtClean="0"/>
              <a:t>等に統合される。</a:t>
            </a:r>
            <a:endParaRPr lang="en-US" altLang="ja-JP" sz="2800" dirty="0" smtClean="0"/>
          </a:p>
          <a:p>
            <a:pPr marL="514350" indent="-514350">
              <a:buFont typeface="+mj-lt"/>
              <a:buAutoNum type="arabicPeriod"/>
            </a:pPr>
            <a:r>
              <a:rPr lang="ja-JP" altLang="en-US" sz="2800" dirty="0" smtClean="0"/>
              <a:t>遅くとも</a:t>
            </a:r>
            <a:r>
              <a:rPr lang="en-US" altLang="ja-JP" sz="2800" dirty="0" smtClean="0"/>
              <a:t>2020</a:t>
            </a:r>
            <a:r>
              <a:rPr lang="ja-JP" altLang="en-US" sz="2800" dirty="0" smtClean="0"/>
              <a:t>年までに、生物多様性に有害な</a:t>
            </a:r>
            <a:r>
              <a:rPr lang="ja-JP" altLang="en-US" sz="2800" dirty="0" smtClean="0">
                <a:solidFill>
                  <a:srgbClr val="FF0000"/>
                </a:solidFill>
              </a:rPr>
              <a:t>奨励措置</a:t>
            </a:r>
            <a:r>
              <a:rPr lang="ja-JP" altLang="en-US" sz="2800" dirty="0" smtClean="0"/>
              <a:t>は廃止し、正の奨励措置を講じる。</a:t>
            </a:r>
            <a:endParaRPr lang="en-US" altLang="ja-JP" sz="2800" dirty="0" smtClean="0"/>
          </a:p>
          <a:p>
            <a:pPr marL="514350" indent="-514350">
              <a:buFont typeface="+mj-lt"/>
              <a:buAutoNum type="arabicPeriod"/>
            </a:pPr>
            <a:r>
              <a:rPr lang="ja-JP" altLang="en-US" sz="2800" dirty="0" smtClean="0"/>
              <a:t>遅くとも</a:t>
            </a:r>
            <a:r>
              <a:rPr lang="en-US" altLang="ja-JP" sz="2800" dirty="0" smtClean="0"/>
              <a:t>2020</a:t>
            </a:r>
            <a:r>
              <a:rPr lang="ja-JP" altLang="en-US" sz="2800" dirty="0" smtClean="0"/>
              <a:t>年までに、持続可能な</a:t>
            </a:r>
            <a:r>
              <a:rPr lang="ja-JP" altLang="en-US" sz="2800" dirty="0" smtClean="0">
                <a:solidFill>
                  <a:srgbClr val="FF0000"/>
                </a:solidFill>
              </a:rPr>
              <a:t>生産と消費</a:t>
            </a:r>
            <a:r>
              <a:rPr lang="ja-JP" altLang="en-US" sz="2800" dirty="0" smtClean="0"/>
              <a:t>のための行動を取る。</a:t>
            </a:r>
            <a:endParaRPr kumimoji="1" lang="ja-JP" altLang="en-US" sz="2800" dirty="0"/>
          </a:p>
        </p:txBody>
      </p:sp>
      <p:sp>
        <p:nvSpPr>
          <p:cNvPr id="4" name="スライド番号プレースホルダ 3"/>
          <p:cNvSpPr>
            <a:spLocks noGrp="1"/>
          </p:cNvSpPr>
          <p:nvPr>
            <p:ph type="sldNum" sz="quarter" idx="12"/>
          </p:nvPr>
        </p:nvSpPr>
        <p:spPr/>
        <p:txBody>
          <a:bodyPr/>
          <a:lstStyle/>
          <a:p>
            <a:fld id="{2D415738-B414-46F1-B711-0EEE91B0192E}" type="slidenum">
              <a:rPr lang="en-US" altLang="ja-JP" smtClean="0"/>
              <a:pPr/>
              <a:t>10</a:t>
            </a:fld>
            <a:endParaRPr lang="en-US" altLang="ja-JP"/>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t>戦略目標</a:t>
            </a:r>
            <a:r>
              <a:rPr lang="en-US" altLang="ja-JP" sz="3200" dirty="0" smtClean="0"/>
              <a:t>B:</a:t>
            </a:r>
            <a:r>
              <a:rPr lang="ja-JP" altLang="en-US" sz="3200" dirty="0" smtClean="0"/>
              <a:t>生物多様性への</a:t>
            </a:r>
            <a:r>
              <a:rPr lang="ja-JP" altLang="en-US" sz="3200" dirty="0" smtClean="0">
                <a:solidFill>
                  <a:srgbClr val="FF0000"/>
                </a:solidFill>
              </a:rPr>
              <a:t>圧力</a:t>
            </a:r>
            <a:r>
              <a:rPr lang="ja-JP" altLang="en-US" sz="3200" dirty="0" smtClean="0"/>
              <a:t>を減少させ、持続可能な利用を促進する（１）</a:t>
            </a:r>
            <a:endParaRPr lang="en-US" altLang="ja-JP" sz="3200" dirty="0" smtClean="0"/>
          </a:p>
        </p:txBody>
      </p:sp>
      <p:sp>
        <p:nvSpPr>
          <p:cNvPr id="3" name="コンテンツ プレースホルダ 2"/>
          <p:cNvSpPr>
            <a:spLocks noGrp="1"/>
          </p:cNvSpPr>
          <p:nvPr>
            <p:ph idx="1"/>
          </p:nvPr>
        </p:nvSpPr>
        <p:spPr>
          <a:xfrm>
            <a:off x="1370012" y="1827212"/>
            <a:ext cx="7378451" cy="4770139"/>
          </a:xfrm>
        </p:spPr>
        <p:txBody>
          <a:bodyPr/>
          <a:lstStyle/>
          <a:p>
            <a:pPr marL="514350" indent="-514350">
              <a:buFont typeface="+mj-lt"/>
              <a:buAutoNum type="arabicPeriod" startAt="5"/>
            </a:pPr>
            <a:r>
              <a:rPr kumimoji="1" lang="en-US" altLang="ja-JP" sz="2400" dirty="0" smtClean="0"/>
              <a:t>2020</a:t>
            </a:r>
            <a:r>
              <a:rPr kumimoji="1" lang="ja-JP" altLang="en-US" sz="2400" dirty="0" smtClean="0"/>
              <a:t>年までに、生息地の</a:t>
            </a:r>
            <a:r>
              <a:rPr kumimoji="1" lang="ja-JP" altLang="en-US" sz="2400" dirty="0" smtClean="0">
                <a:solidFill>
                  <a:srgbClr val="FF0000"/>
                </a:solidFill>
              </a:rPr>
              <a:t>減少速度</a:t>
            </a:r>
            <a:r>
              <a:rPr kumimoji="1" lang="ja-JP" altLang="en-US" sz="2400" dirty="0" smtClean="0"/>
              <a:t>を半減またはゼロに近づける。</a:t>
            </a:r>
            <a:endParaRPr kumimoji="1" lang="en-US" altLang="ja-JP" sz="2400" dirty="0" smtClean="0"/>
          </a:p>
          <a:p>
            <a:pPr marL="514350" indent="-514350">
              <a:buFont typeface="+mj-lt"/>
              <a:buAutoNum type="arabicPeriod" startAt="5"/>
            </a:pPr>
            <a:r>
              <a:rPr lang="en-US" altLang="ja-JP" sz="2400" dirty="0" smtClean="0"/>
              <a:t>2020</a:t>
            </a:r>
            <a:r>
              <a:rPr lang="ja-JP" altLang="en-US" sz="2400" dirty="0" smtClean="0"/>
              <a:t>年までに、</a:t>
            </a:r>
            <a:r>
              <a:rPr lang="ja-JP" altLang="en-US" sz="2400" dirty="0" smtClean="0">
                <a:solidFill>
                  <a:srgbClr val="FF0000"/>
                </a:solidFill>
              </a:rPr>
              <a:t>魚類</a:t>
            </a:r>
            <a:r>
              <a:rPr lang="ja-JP" altLang="en-US" sz="2400" dirty="0" smtClean="0"/>
              <a:t>や水生植物の持続可能に管理される。</a:t>
            </a:r>
            <a:endParaRPr lang="en-US" altLang="ja-JP" sz="2400" dirty="0" smtClean="0"/>
          </a:p>
          <a:p>
            <a:pPr marL="514350" indent="-514350">
              <a:buFont typeface="+mj-lt"/>
              <a:buAutoNum type="arabicPeriod" startAt="5"/>
            </a:pPr>
            <a:r>
              <a:rPr lang="en-US" altLang="ja-JP" sz="2400" dirty="0" smtClean="0"/>
              <a:t>2020</a:t>
            </a:r>
            <a:r>
              <a:rPr lang="ja-JP" altLang="en-US" sz="2400" dirty="0" smtClean="0"/>
              <a:t>年までに、</a:t>
            </a:r>
            <a:r>
              <a:rPr lang="ja-JP" altLang="en-US" sz="2400" dirty="0" smtClean="0">
                <a:solidFill>
                  <a:srgbClr val="FF0000"/>
                </a:solidFill>
              </a:rPr>
              <a:t>農業</a:t>
            </a:r>
            <a:r>
              <a:rPr lang="ja-JP" altLang="en-US" sz="2400" dirty="0" smtClean="0"/>
              <a:t>、養殖業、林業が持続的に管理される。</a:t>
            </a:r>
            <a:endParaRPr lang="en-US" altLang="ja-JP" sz="2400" dirty="0" smtClean="0"/>
          </a:p>
          <a:p>
            <a:pPr marL="514350" indent="-514350">
              <a:buFont typeface="+mj-lt"/>
              <a:buAutoNum type="arabicPeriod" startAt="5"/>
            </a:pPr>
            <a:r>
              <a:rPr lang="en-US" altLang="ja-JP" sz="2400" dirty="0" smtClean="0"/>
              <a:t>2020</a:t>
            </a:r>
            <a:r>
              <a:rPr lang="ja-JP" altLang="en-US" sz="2400" dirty="0" smtClean="0"/>
              <a:t>年までに、</a:t>
            </a:r>
            <a:r>
              <a:rPr lang="ja-JP" altLang="en-US" sz="2400" dirty="0" smtClean="0">
                <a:solidFill>
                  <a:srgbClr val="FF0000"/>
                </a:solidFill>
              </a:rPr>
              <a:t>過剰栄養</a:t>
            </a:r>
            <a:r>
              <a:rPr lang="ja-JP" altLang="en-US" sz="2400" dirty="0" smtClean="0"/>
              <a:t>が有害でない水準となる。</a:t>
            </a:r>
            <a:endParaRPr lang="en-US" altLang="ja-JP" sz="2400" dirty="0" smtClean="0"/>
          </a:p>
          <a:p>
            <a:pPr marL="514350" indent="-514350">
              <a:buFont typeface="+mj-lt"/>
              <a:buAutoNum type="arabicPeriod" startAt="9"/>
            </a:pPr>
            <a:r>
              <a:rPr lang="en-US" altLang="ja-JP" sz="2400" dirty="0" smtClean="0"/>
              <a:t>2020</a:t>
            </a:r>
            <a:r>
              <a:rPr lang="ja-JP" altLang="en-US" sz="2400" dirty="0" smtClean="0"/>
              <a:t>年までに、</a:t>
            </a:r>
            <a:r>
              <a:rPr lang="ja-JP" altLang="en-US" sz="2400" dirty="0" smtClean="0">
                <a:solidFill>
                  <a:srgbClr val="FF0000"/>
                </a:solidFill>
              </a:rPr>
              <a:t>侵略的外来種</a:t>
            </a:r>
            <a:r>
              <a:rPr lang="ja-JP" altLang="en-US" sz="2400" dirty="0" smtClean="0"/>
              <a:t>の導入・定着を防ぐための対策が講じられる。</a:t>
            </a:r>
            <a:endParaRPr lang="en-US" altLang="ja-JP" sz="2400" dirty="0" smtClean="0"/>
          </a:p>
          <a:p>
            <a:pPr marL="514350" indent="-514350">
              <a:buFont typeface="+mj-lt"/>
              <a:buAutoNum type="arabicPeriod" startAt="9"/>
            </a:pPr>
            <a:r>
              <a:rPr lang="en-US" altLang="ja-JP" sz="2400" dirty="0" smtClean="0"/>
              <a:t>2015</a:t>
            </a:r>
            <a:r>
              <a:rPr lang="ja-JP" altLang="en-US" sz="2400" dirty="0" smtClean="0"/>
              <a:t>年までに、</a:t>
            </a:r>
            <a:r>
              <a:rPr lang="ja-JP" altLang="en-US" sz="2400" dirty="0" smtClean="0">
                <a:solidFill>
                  <a:srgbClr val="FF0000"/>
                </a:solidFill>
              </a:rPr>
              <a:t>サンゴ礁</a:t>
            </a:r>
            <a:r>
              <a:rPr lang="ja-JP" altLang="en-US" sz="2400" dirty="0" smtClean="0"/>
              <a:t>等の脆弱な生態系を悪化させる人為的圧力を最小化する。</a:t>
            </a:r>
            <a:endParaRPr lang="en-US" altLang="ja-JP" sz="2400" dirty="0" smtClean="0"/>
          </a:p>
          <a:p>
            <a:pPr marL="514350" indent="-514350">
              <a:buFont typeface="+mj-lt"/>
              <a:buAutoNum type="arabicPeriod" startAt="5"/>
            </a:pPr>
            <a:endParaRPr lang="en-US" altLang="ja-JP" sz="2800" dirty="0" smtClean="0"/>
          </a:p>
          <a:p>
            <a:pPr marL="514350" indent="-514350">
              <a:buNone/>
            </a:pPr>
            <a:endParaRPr lang="en-US" altLang="ja-JP" sz="2800" dirty="0" smtClean="0"/>
          </a:p>
          <a:p>
            <a:pPr marL="514350" indent="-514350">
              <a:buFont typeface="+mj-lt"/>
              <a:buAutoNum type="arabicPeriod" startAt="5"/>
            </a:pPr>
            <a:endParaRPr lang="en-US" altLang="ja-JP" sz="2800" dirty="0" smtClean="0"/>
          </a:p>
        </p:txBody>
      </p:sp>
      <p:sp>
        <p:nvSpPr>
          <p:cNvPr id="4" name="スライド番号プレースホルダ 3"/>
          <p:cNvSpPr>
            <a:spLocks noGrp="1"/>
          </p:cNvSpPr>
          <p:nvPr>
            <p:ph type="sldNum" sz="quarter" idx="12"/>
          </p:nvPr>
        </p:nvSpPr>
        <p:spPr/>
        <p:txBody>
          <a:bodyPr/>
          <a:lstStyle/>
          <a:p>
            <a:fld id="{2D415738-B414-46F1-B711-0EEE91B0192E}" type="slidenum">
              <a:rPr lang="en-US" altLang="ja-JP" smtClean="0"/>
              <a:pPr/>
              <a:t>11</a:t>
            </a:fld>
            <a:endParaRPr lang="en-US" altLang="ja-JP"/>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戦略目標</a:t>
            </a:r>
            <a:r>
              <a:rPr lang="en-US" altLang="ja-JP" dirty="0" smtClean="0"/>
              <a:t>C:</a:t>
            </a:r>
            <a:r>
              <a:rPr lang="ja-JP" altLang="en-US" dirty="0" smtClean="0"/>
              <a:t>生物多様性の状況を</a:t>
            </a:r>
            <a:r>
              <a:rPr lang="ja-JP" altLang="en-US" dirty="0" smtClean="0">
                <a:solidFill>
                  <a:srgbClr val="FF0000"/>
                </a:solidFill>
              </a:rPr>
              <a:t>改善</a:t>
            </a:r>
            <a:r>
              <a:rPr lang="ja-JP" altLang="en-US" dirty="0" smtClean="0"/>
              <a:t>する。</a:t>
            </a:r>
            <a:endParaRPr lang="en-US" altLang="ja-JP" dirty="0" smtClean="0"/>
          </a:p>
        </p:txBody>
      </p:sp>
      <p:sp>
        <p:nvSpPr>
          <p:cNvPr id="3" name="コンテンツ プレースホルダ 2"/>
          <p:cNvSpPr>
            <a:spLocks noGrp="1"/>
          </p:cNvSpPr>
          <p:nvPr>
            <p:ph idx="1"/>
          </p:nvPr>
        </p:nvSpPr>
        <p:spPr>
          <a:xfrm>
            <a:off x="1370012" y="1827212"/>
            <a:ext cx="7378451" cy="4770139"/>
          </a:xfrm>
        </p:spPr>
        <p:txBody>
          <a:bodyPr/>
          <a:lstStyle/>
          <a:p>
            <a:pPr marL="514350" indent="-514350">
              <a:buFont typeface="+mj-lt"/>
              <a:buAutoNum type="arabicPeriod" startAt="11"/>
            </a:pPr>
            <a:r>
              <a:rPr kumimoji="1" lang="en-US" altLang="ja-JP" sz="2800" dirty="0" smtClean="0"/>
              <a:t>2020</a:t>
            </a:r>
            <a:r>
              <a:rPr kumimoji="1" lang="ja-JP" altLang="en-US" sz="2800" dirty="0" smtClean="0"/>
              <a:t>年までに、陸域の</a:t>
            </a:r>
            <a:r>
              <a:rPr kumimoji="1" lang="en-US" altLang="ja-JP" sz="2800" dirty="0" smtClean="0"/>
              <a:t>17</a:t>
            </a:r>
            <a:r>
              <a:rPr kumimoji="1" lang="ja-JP" altLang="en-US" sz="2800" dirty="0" smtClean="0"/>
              <a:t>％、海洋の</a:t>
            </a:r>
            <a:r>
              <a:rPr kumimoji="1" lang="en-US" altLang="ja-JP" sz="2800" dirty="0" smtClean="0"/>
              <a:t>10</a:t>
            </a:r>
            <a:r>
              <a:rPr kumimoji="1" lang="ja-JP" altLang="en-US" sz="2800" dirty="0" smtClean="0"/>
              <a:t>％を</a:t>
            </a:r>
            <a:r>
              <a:rPr kumimoji="1" lang="ja-JP" altLang="en-US" sz="2800" dirty="0" smtClean="0">
                <a:solidFill>
                  <a:srgbClr val="FF0000"/>
                </a:solidFill>
              </a:rPr>
              <a:t>保護区</a:t>
            </a:r>
            <a:r>
              <a:rPr kumimoji="1" lang="ja-JP" altLang="en-US" sz="2800" dirty="0" smtClean="0"/>
              <a:t>に指定し、保全する。</a:t>
            </a:r>
            <a:endParaRPr kumimoji="1" lang="en-US" altLang="ja-JP" sz="2800" dirty="0" smtClean="0"/>
          </a:p>
          <a:p>
            <a:pPr marL="514350" indent="-514350">
              <a:buFont typeface="+mj-lt"/>
              <a:buAutoNum type="arabicPeriod" startAt="11"/>
            </a:pPr>
            <a:r>
              <a:rPr lang="en-US" altLang="ja-JP" sz="2800" dirty="0" smtClean="0"/>
              <a:t>2020</a:t>
            </a:r>
            <a:r>
              <a:rPr lang="ja-JP" altLang="en-US" sz="2800" dirty="0" smtClean="0"/>
              <a:t>年までに、</a:t>
            </a:r>
            <a:r>
              <a:rPr lang="ja-JP" altLang="en-US" sz="2800" dirty="0" smtClean="0">
                <a:solidFill>
                  <a:srgbClr val="FF0000"/>
                </a:solidFill>
              </a:rPr>
              <a:t>絶滅危惧種</a:t>
            </a:r>
            <a:r>
              <a:rPr lang="ja-JP" altLang="en-US" sz="2800" dirty="0" smtClean="0"/>
              <a:t>の絶滅・減少を防止する。</a:t>
            </a:r>
            <a:endParaRPr lang="en-US" altLang="ja-JP" sz="2800" dirty="0" smtClean="0"/>
          </a:p>
          <a:p>
            <a:pPr marL="514350" indent="-514350">
              <a:buFont typeface="+mj-lt"/>
              <a:buAutoNum type="arabicPeriod" startAt="11"/>
            </a:pPr>
            <a:r>
              <a:rPr kumimoji="1" lang="en-US" altLang="ja-JP" sz="2800" dirty="0" smtClean="0"/>
              <a:t>2020</a:t>
            </a:r>
            <a:r>
              <a:rPr kumimoji="1" lang="ja-JP" altLang="en-US" sz="2800" dirty="0" smtClean="0"/>
              <a:t>年までに、社会的に貴重な種を含む</a:t>
            </a:r>
            <a:r>
              <a:rPr kumimoji="1" lang="ja-JP" altLang="en-US" sz="2800" dirty="0" smtClean="0">
                <a:solidFill>
                  <a:srgbClr val="FF0000"/>
                </a:solidFill>
              </a:rPr>
              <a:t>作物、家畜</a:t>
            </a:r>
            <a:r>
              <a:rPr kumimoji="1" lang="ja-JP" altLang="en-US" sz="2800" dirty="0" smtClean="0"/>
              <a:t>及びその野生近縁種の遺伝子の多様性を維持する。</a:t>
            </a:r>
            <a:endParaRPr kumimoji="1" lang="en-US" altLang="ja-JP" sz="2800" dirty="0" smtClean="0"/>
          </a:p>
          <a:p>
            <a:pPr marL="514350" indent="-514350">
              <a:buNone/>
            </a:pPr>
            <a:endParaRPr lang="en-US" altLang="ja-JP" sz="2800" dirty="0" smtClean="0"/>
          </a:p>
          <a:p>
            <a:pPr marL="514350" indent="-514350">
              <a:buFont typeface="+mj-lt"/>
              <a:buAutoNum type="arabicPeriod" startAt="5"/>
            </a:pPr>
            <a:endParaRPr lang="en-US" altLang="ja-JP" sz="2800" dirty="0" smtClean="0"/>
          </a:p>
        </p:txBody>
      </p:sp>
      <p:sp>
        <p:nvSpPr>
          <p:cNvPr id="4" name="スライド番号プレースホルダ 3"/>
          <p:cNvSpPr>
            <a:spLocks noGrp="1"/>
          </p:cNvSpPr>
          <p:nvPr>
            <p:ph type="sldNum" sz="quarter" idx="12"/>
          </p:nvPr>
        </p:nvSpPr>
        <p:spPr/>
        <p:txBody>
          <a:bodyPr/>
          <a:lstStyle/>
          <a:p>
            <a:fld id="{2D415738-B414-46F1-B711-0EEE91B0192E}" type="slidenum">
              <a:rPr lang="en-US" altLang="ja-JP" smtClean="0"/>
              <a:pPr/>
              <a:t>12</a:t>
            </a:fld>
            <a:endParaRPr lang="en-US" altLang="ja-JP"/>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t>戦略目標</a:t>
            </a:r>
            <a:r>
              <a:rPr lang="en-US" altLang="ja-JP" sz="3200" dirty="0" smtClean="0"/>
              <a:t>D:</a:t>
            </a:r>
            <a:r>
              <a:rPr lang="ja-JP" altLang="en-US" sz="3200" dirty="0" smtClean="0"/>
              <a:t>生物多様性及び生態系サービスから得られる</a:t>
            </a:r>
            <a:r>
              <a:rPr lang="ja-JP" altLang="en-US" sz="3200" dirty="0" smtClean="0">
                <a:solidFill>
                  <a:srgbClr val="FF0000"/>
                </a:solidFill>
              </a:rPr>
              <a:t>恩恵</a:t>
            </a:r>
            <a:r>
              <a:rPr lang="ja-JP" altLang="en-US" sz="3200" dirty="0" smtClean="0"/>
              <a:t>を強化する。</a:t>
            </a:r>
            <a:endParaRPr lang="en-US" altLang="ja-JP" sz="3200" dirty="0" smtClean="0"/>
          </a:p>
        </p:txBody>
      </p:sp>
      <p:sp>
        <p:nvSpPr>
          <p:cNvPr id="3" name="コンテンツ プレースホルダ 2"/>
          <p:cNvSpPr>
            <a:spLocks noGrp="1"/>
          </p:cNvSpPr>
          <p:nvPr>
            <p:ph idx="1"/>
          </p:nvPr>
        </p:nvSpPr>
        <p:spPr>
          <a:xfrm>
            <a:off x="1370012" y="1827212"/>
            <a:ext cx="7378451" cy="4770139"/>
          </a:xfrm>
        </p:spPr>
        <p:txBody>
          <a:bodyPr/>
          <a:lstStyle/>
          <a:p>
            <a:pPr marL="514350" indent="-514350">
              <a:buFont typeface="+mj-lt"/>
              <a:buAutoNum type="arabicPeriod" startAt="14"/>
            </a:pPr>
            <a:r>
              <a:rPr kumimoji="1" lang="en-US" altLang="ja-JP" sz="2800" dirty="0" smtClean="0"/>
              <a:t>2020</a:t>
            </a:r>
            <a:r>
              <a:rPr kumimoji="1" lang="ja-JP" altLang="en-US" sz="2800" dirty="0" smtClean="0"/>
              <a:t>年までに、生態系が</a:t>
            </a:r>
            <a:r>
              <a:rPr kumimoji="1" lang="ja-JP" altLang="en-US" sz="2800" dirty="0" smtClean="0">
                <a:solidFill>
                  <a:srgbClr val="FF0000"/>
                </a:solidFill>
              </a:rPr>
              <a:t>基本的なサービス</a:t>
            </a:r>
            <a:r>
              <a:rPr kumimoji="1" lang="ja-JP" altLang="en-US" sz="2800" dirty="0" smtClean="0"/>
              <a:t>を提供する。</a:t>
            </a:r>
            <a:endParaRPr kumimoji="1" lang="en-US" altLang="ja-JP" sz="2800" dirty="0" smtClean="0"/>
          </a:p>
          <a:p>
            <a:pPr marL="514350" indent="-514350">
              <a:buFont typeface="+mj-lt"/>
              <a:buAutoNum type="arabicPeriod" startAt="14"/>
            </a:pPr>
            <a:r>
              <a:rPr lang="en-US" altLang="ja-JP" sz="2800" dirty="0" smtClean="0"/>
              <a:t>2020</a:t>
            </a:r>
            <a:r>
              <a:rPr lang="ja-JP" altLang="en-US" sz="2800" dirty="0" smtClean="0"/>
              <a:t>年までに、劣化した生態系を少なくとも</a:t>
            </a:r>
            <a:r>
              <a:rPr lang="en-US" altLang="ja-JP" sz="2800" dirty="0" smtClean="0">
                <a:solidFill>
                  <a:srgbClr val="FF0000"/>
                </a:solidFill>
              </a:rPr>
              <a:t>15</a:t>
            </a:r>
            <a:r>
              <a:rPr lang="ja-JP" altLang="en-US" sz="2800" dirty="0" smtClean="0">
                <a:solidFill>
                  <a:srgbClr val="FF0000"/>
                </a:solidFill>
              </a:rPr>
              <a:t>％を回復</a:t>
            </a:r>
            <a:r>
              <a:rPr lang="ja-JP" altLang="en-US" sz="2800" dirty="0" smtClean="0"/>
              <a:t>する。</a:t>
            </a:r>
            <a:endParaRPr lang="en-US" altLang="ja-JP" sz="2800" dirty="0" smtClean="0"/>
          </a:p>
          <a:p>
            <a:pPr marL="514350" indent="-514350">
              <a:buFont typeface="+mj-lt"/>
              <a:buAutoNum type="arabicPeriod" startAt="14"/>
            </a:pPr>
            <a:r>
              <a:rPr lang="en-US" altLang="ja-JP" sz="2800" dirty="0" smtClean="0"/>
              <a:t>2015</a:t>
            </a:r>
            <a:r>
              <a:rPr lang="ja-JP" altLang="en-US" sz="2800" dirty="0" smtClean="0"/>
              <a:t>年までに、</a:t>
            </a:r>
            <a:r>
              <a:rPr kumimoji="1" lang="ja-JP" altLang="en-US" sz="2800" dirty="0" smtClean="0">
                <a:solidFill>
                  <a:srgbClr val="FF0000"/>
                </a:solidFill>
              </a:rPr>
              <a:t>利益配分</a:t>
            </a:r>
            <a:r>
              <a:rPr kumimoji="1" lang="ja-JP" altLang="en-US" sz="2800" dirty="0" smtClean="0"/>
              <a:t>に関する名古屋議定書が運用される。</a:t>
            </a:r>
            <a:endParaRPr kumimoji="1" lang="en-US" altLang="ja-JP" sz="2800" dirty="0" smtClean="0"/>
          </a:p>
          <a:p>
            <a:pPr marL="514350" indent="-514350">
              <a:buNone/>
            </a:pPr>
            <a:endParaRPr lang="en-US" altLang="ja-JP" sz="2800" dirty="0" smtClean="0"/>
          </a:p>
          <a:p>
            <a:pPr marL="514350" indent="-514350">
              <a:buFont typeface="+mj-lt"/>
              <a:buAutoNum type="arabicPeriod" startAt="5"/>
            </a:pPr>
            <a:endParaRPr lang="en-US" altLang="ja-JP" sz="2800" dirty="0" smtClean="0"/>
          </a:p>
        </p:txBody>
      </p:sp>
      <p:sp>
        <p:nvSpPr>
          <p:cNvPr id="4" name="スライド番号プレースホルダ 3"/>
          <p:cNvSpPr>
            <a:spLocks noGrp="1"/>
          </p:cNvSpPr>
          <p:nvPr>
            <p:ph type="sldNum" sz="quarter" idx="12"/>
          </p:nvPr>
        </p:nvSpPr>
        <p:spPr/>
        <p:txBody>
          <a:bodyPr/>
          <a:lstStyle/>
          <a:p>
            <a:fld id="{2D415738-B414-46F1-B711-0EEE91B0192E}" type="slidenum">
              <a:rPr lang="en-US" altLang="ja-JP" smtClean="0"/>
              <a:pPr/>
              <a:t>13</a:t>
            </a:fld>
            <a:endParaRPr lang="en-US" altLang="ja-JP"/>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t>戦略目標</a:t>
            </a:r>
            <a:r>
              <a:rPr lang="en-US" altLang="ja-JP" sz="3200" dirty="0" smtClean="0"/>
              <a:t>E:</a:t>
            </a:r>
            <a:r>
              <a:rPr lang="ja-JP" altLang="en-US" sz="3200" dirty="0" smtClean="0"/>
              <a:t>参加型計画立案、知識管理と能力開発を通じて</a:t>
            </a:r>
            <a:r>
              <a:rPr lang="ja-JP" altLang="en-US" sz="3200" dirty="0" smtClean="0">
                <a:solidFill>
                  <a:srgbClr val="FF0000"/>
                </a:solidFill>
              </a:rPr>
              <a:t>実施</a:t>
            </a:r>
            <a:r>
              <a:rPr lang="ja-JP" altLang="en-US" sz="3200" dirty="0" smtClean="0"/>
              <a:t>を強化する。</a:t>
            </a:r>
            <a:endParaRPr lang="en-US" altLang="ja-JP" sz="3200" dirty="0" smtClean="0"/>
          </a:p>
        </p:txBody>
      </p:sp>
      <p:sp>
        <p:nvSpPr>
          <p:cNvPr id="3" name="コンテンツ プレースホルダ 2"/>
          <p:cNvSpPr>
            <a:spLocks noGrp="1"/>
          </p:cNvSpPr>
          <p:nvPr>
            <p:ph idx="1"/>
          </p:nvPr>
        </p:nvSpPr>
        <p:spPr>
          <a:xfrm>
            <a:off x="1370012" y="1827212"/>
            <a:ext cx="7378451" cy="4770139"/>
          </a:xfrm>
        </p:spPr>
        <p:txBody>
          <a:bodyPr/>
          <a:lstStyle/>
          <a:p>
            <a:pPr marL="514350" indent="-514350">
              <a:buFont typeface="+mj-lt"/>
              <a:buAutoNum type="arabicPeriod" startAt="17"/>
            </a:pPr>
            <a:r>
              <a:rPr kumimoji="1" lang="en-US" altLang="ja-JP" sz="2800" dirty="0" smtClean="0"/>
              <a:t>2020</a:t>
            </a:r>
            <a:r>
              <a:rPr kumimoji="1" lang="ja-JP" altLang="en-US" sz="2800" dirty="0" smtClean="0"/>
              <a:t>年までに、各国</a:t>
            </a:r>
            <a:r>
              <a:rPr lang="ja-JP" altLang="en-US" sz="2800" dirty="0" smtClean="0"/>
              <a:t>が効果的で、参加型の改訂生物多様性</a:t>
            </a:r>
            <a:r>
              <a:rPr lang="ja-JP" altLang="en-US" sz="2800" dirty="0" smtClean="0">
                <a:solidFill>
                  <a:srgbClr val="FF0000"/>
                </a:solidFill>
              </a:rPr>
              <a:t>国家戦略</a:t>
            </a:r>
            <a:r>
              <a:rPr lang="ja-JP" altLang="en-US" sz="2800" dirty="0" smtClean="0"/>
              <a:t>を策定し、実施。</a:t>
            </a:r>
            <a:endParaRPr lang="en-US" altLang="ja-JP" sz="2800" dirty="0" smtClean="0"/>
          </a:p>
          <a:p>
            <a:pPr marL="514350" indent="-514350">
              <a:buFont typeface="+mj-lt"/>
              <a:buAutoNum type="arabicPeriod" startAt="17"/>
            </a:pPr>
            <a:r>
              <a:rPr lang="en-US" altLang="ja-JP" sz="2800" dirty="0" smtClean="0"/>
              <a:t>2020</a:t>
            </a:r>
            <a:r>
              <a:rPr lang="ja-JP" altLang="en-US" sz="2800" dirty="0" smtClean="0"/>
              <a:t>年までに、</a:t>
            </a:r>
            <a:r>
              <a:rPr lang="ja-JP" altLang="en-US" sz="2800" dirty="0" smtClean="0">
                <a:solidFill>
                  <a:srgbClr val="FF0000"/>
                </a:solidFill>
              </a:rPr>
              <a:t>先住民と地域社会</a:t>
            </a:r>
            <a:r>
              <a:rPr lang="ja-JP" altLang="en-US" sz="2800" dirty="0" smtClean="0"/>
              <a:t>の伝統的知識、工夫、慣行が完全に認識され、主流化される。</a:t>
            </a:r>
            <a:endParaRPr lang="en-US" altLang="ja-JP" sz="2800" dirty="0" smtClean="0"/>
          </a:p>
          <a:p>
            <a:pPr marL="514350" indent="-514350">
              <a:buFont typeface="+mj-lt"/>
              <a:buAutoNum type="arabicPeriod" startAt="17"/>
            </a:pPr>
            <a:r>
              <a:rPr lang="en-US" altLang="ja-JP" sz="2800" dirty="0" smtClean="0"/>
              <a:t>2020</a:t>
            </a:r>
            <a:r>
              <a:rPr lang="ja-JP" altLang="en-US" sz="2800" dirty="0" smtClean="0"/>
              <a:t>年までに、生物多様性の価値等に関する</a:t>
            </a:r>
            <a:r>
              <a:rPr lang="ja-JP" altLang="en-US" sz="2800" dirty="0" smtClean="0">
                <a:solidFill>
                  <a:srgbClr val="FF0000"/>
                </a:solidFill>
              </a:rPr>
              <a:t>知識</a:t>
            </a:r>
            <a:r>
              <a:rPr lang="ja-JP" altLang="en-US" sz="2800" dirty="0" smtClean="0"/>
              <a:t>が改善され、広く共有される。</a:t>
            </a:r>
            <a:endParaRPr lang="en-US" altLang="ja-JP" sz="2800" dirty="0" smtClean="0"/>
          </a:p>
          <a:p>
            <a:pPr marL="514350" indent="-514350">
              <a:buFont typeface="+mj-lt"/>
              <a:buAutoNum type="arabicPeriod" startAt="17"/>
            </a:pPr>
            <a:r>
              <a:rPr lang="ja-JP" altLang="en-US" sz="2800" dirty="0" smtClean="0"/>
              <a:t>少なくとも</a:t>
            </a:r>
            <a:r>
              <a:rPr lang="en-US" altLang="ja-JP" sz="2800" dirty="0" smtClean="0"/>
              <a:t>2020</a:t>
            </a:r>
            <a:r>
              <a:rPr lang="ja-JP" altLang="en-US" sz="2800" dirty="0" smtClean="0"/>
              <a:t>年までに、戦略計画の効果的実施のための</a:t>
            </a:r>
            <a:r>
              <a:rPr lang="ja-JP" altLang="en-US" sz="2800" dirty="0" smtClean="0">
                <a:solidFill>
                  <a:srgbClr val="FF0000"/>
                </a:solidFill>
              </a:rPr>
              <a:t>資金</a:t>
            </a:r>
            <a:r>
              <a:rPr lang="ja-JP" altLang="en-US" sz="2800" dirty="0" smtClean="0"/>
              <a:t>が顕著に増加する。</a:t>
            </a:r>
            <a:endParaRPr lang="en-US" altLang="ja-JP" sz="2800" dirty="0" smtClean="0"/>
          </a:p>
        </p:txBody>
      </p:sp>
      <p:sp>
        <p:nvSpPr>
          <p:cNvPr id="4" name="スライド番号プレースホルダ 3"/>
          <p:cNvSpPr>
            <a:spLocks noGrp="1"/>
          </p:cNvSpPr>
          <p:nvPr>
            <p:ph type="sldNum" sz="quarter" idx="12"/>
          </p:nvPr>
        </p:nvSpPr>
        <p:spPr/>
        <p:txBody>
          <a:bodyPr/>
          <a:lstStyle/>
          <a:p>
            <a:fld id="{2D415738-B414-46F1-B711-0EEE91B0192E}" type="slidenum">
              <a:rPr lang="en-US" altLang="ja-JP" smtClean="0"/>
              <a:pPr/>
              <a:t>14</a:t>
            </a:fld>
            <a:endParaRPr lang="en-US" altLang="ja-JP"/>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3.3 </a:t>
            </a:r>
            <a:r>
              <a:rPr kumimoji="1" lang="ja-JP" altLang="en-US" dirty="0" smtClean="0"/>
              <a:t>資金動員計画</a:t>
            </a:r>
            <a:endParaRPr kumimoji="1" lang="ja-JP" altLang="en-US" dirty="0"/>
          </a:p>
        </p:txBody>
      </p:sp>
      <p:sp>
        <p:nvSpPr>
          <p:cNvPr id="3" name="コンテンツ プレースホルダ 2"/>
          <p:cNvSpPr>
            <a:spLocks noGrp="1"/>
          </p:cNvSpPr>
          <p:nvPr>
            <p:ph idx="1"/>
          </p:nvPr>
        </p:nvSpPr>
        <p:spPr>
          <a:xfrm>
            <a:off x="1403648" y="1844824"/>
            <a:ext cx="7313612" cy="4114800"/>
          </a:xfrm>
        </p:spPr>
        <p:txBody>
          <a:bodyPr/>
          <a:lstStyle/>
          <a:p>
            <a:r>
              <a:rPr kumimoji="1" lang="en-US" altLang="ja-JP" sz="2400" dirty="0" smtClean="0"/>
              <a:t>34</a:t>
            </a:r>
            <a:r>
              <a:rPr kumimoji="1" lang="ja-JP" altLang="en-US" sz="2400" dirty="0" smtClean="0"/>
              <a:t>の資金援助機関が戦略計画の実施のための資金計画作りを合意。</a:t>
            </a:r>
            <a:endParaRPr kumimoji="1" lang="en-US" altLang="ja-JP" sz="2400" dirty="0" smtClean="0"/>
          </a:p>
          <a:p>
            <a:r>
              <a:rPr kumimoji="1" lang="en-US" altLang="ja-JP" sz="2400" dirty="0" smtClean="0"/>
              <a:t>G</a:t>
            </a:r>
            <a:r>
              <a:rPr kumimoji="1" lang="ja-JP" altLang="en-US" sz="2400" dirty="0" smtClean="0"/>
              <a:t>７７＋中国に属する</a:t>
            </a:r>
            <a:r>
              <a:rPr kumimoji="1" lang="en-US" altLang="ja-JP" sz="2400" dirty="0" smtClean="0"/>
              <a:t>131</a:t>
            </a:r>
            <a:r>
              <a:rPr kumimoji="1" lang="ja-JP" altLang="en-US" sz="2400" dirty="0" smtClean="0"/>
              <a:t>カ国が</a:t>
            </a:r>
            <a:r>
              <a:rPr kumimoji="1" lang="ja-JP" altLang="en-US" sz="2400" dirty="0" err="1" smtClean="0">
                <a:solidFill>
                  <a:srgbClr val="FF0000"/>
                </a:solidFill>
              </a:rPr>
              <a:t>南南</a:t>
            </a:r>
            <a:r>
              <a:rPr kumimoji="1" lang="ja-JP" altLang="en-US" sz="2400" dirty="0" smtClean="0"/>
              <a:t>協力のための行動計画に合意。</a:t>
            </a:r>
            <a:endParaRPr kumimoji="1" lang="en-US" altLang="ja-JP" sz="2400" dirty="0" smtClean="0"/>
          </a:p>
          <a:p>
            <a:r>
              <a:rPr kumimoji="1" lang="ja-JP" altLang="en-US" sz="2400" dirty="0" smtClean="0"/>
              <a:t>日本は</a:t>
            </a:r>
            <a:r>
              <a:rPr kumimoji="1" lang="en-US" altLang="ja-JP" sz="2400" dirty="0" smtClean="0"/>
              <a:t>20</a:t>
            </a:r>
            <a:r>
              <a:rPr kumimoji="1" lang="ja-JP" altLang="en-US" sz="2400" dirty="0" smtClean="0"/>
              <a:t>億ドルの資金援助（</a:t>
            </a:r>
            <a:r>
              <a:rPr kumimoji="1" lang="en-US" altLang="ja-JP" sz="2400" dirty="0" smtClean="0">
                <a:solidFill>
                  <a:srgbClr val="FF0000"/>
                </a:solidFill>
              </a:rPr>
              <a:t>ODA</a:t>
            </a:r>
            <a:r>
              <a:rPr kumimoji="1" lang="ja-JP" altLang="en-US" sz="2400" dirty="0" smtClean="0"/>
              <a:t>）、</a:t>
            </a:r>
            <a:r>
              <a:rPr kumimoji="1" lang="ja-JP" altLang="en-US" sz="2400" dirty="0" smtClean="0">
                <a:solidFill>
                  <a:srgbClr val="FF0000"/>
                </a:solidFill>
              </a:rPr>
              <a:t>生物多様性基金</a:t>
            </a:r>
            <a:r>
              <a:rPr kumimoji="1" lang="ja-JP" altLang="en-US" sz="2400" dirty="0" smtClean="0"/>
              <a:t>（</a:t>
            </a:r>
            <a:r>
              <a:rPr kumimoji="1" lang="en-US" altLang="ja-JP" sz="2400" dirty="0" smtClean="0"/>
              <a:t>10</a:t>
            </a:r>
            <a:r>
              <a:rPr kumimoji="1" lang="ja-JP" altLang="en-US" sz="2400" dirty="0" smtClean="0"/>
              <a:t>億円）の設立を発表。</a:t>
            </a:r>
            <a:endParaRPr kumimoji="1" lang="en-US" altLang="ja-JP" sz="2400" dirty="0" smtClean="0"/>
          </a:p>
          <a:p>
            <a:r>
              <a:rPr lang="ja-JP" altLang="en-US" sz="2400" dirty="0" smtClean="0"/>
              <a:t>フランス、</a:t>
            </a:r>
            <a:r>
              <a:rPr lang="en-US" altLang="ja-JP" sz="2400" dirty="0" smtClean="0"/>
              <a:t>EU,</a:t>
            </a:r>
            <a:r>
              <a:rPr lang="ja-JP" altLang="en-US" sz="2400" dirty="0" smtClean="0"/>
              <a:t>ノルウェーが追加資金援助を発表。</a:t>
            </a:r>
            <a:r>
              <a:rPr lang="ja-JP" altLang="en-US" sz="2400" dirty="0" smtClean="0">
                <a:solidFill>
                  <a:srgbClr val="FF0000"/>
                </a:solidFill>
              </a:rPr>
              <a:t>保護区</a:t>
            </a:r>
            <a:r>
              <a:rPr lang="ja-JP" altLang="en-US" sz="2400" dirty="0" smtClean="0"/>
              <a:t>のための計画へ拠出（約</a:t>
            </a:r>
            <a:r>
              <a:rPr lang="en-US" altLang="ja-JP" sz="2400" dirty="0" smtClean="0"/>
              <a:t>110</a:t>
            </a:r>
            <a:r>
              <a:rPr lang="ja-JP" altLang="en-US" sz="2400" dirty="0" smtClean="0"/>
              <a:t>百万ドル）。</a:t>
            </a:r>
            <a:endParaRPr lang="en-US" altLang="ja-JP" sz="2400" dirty="0" smtClean="0"/>
          </a:p>
          <a:p>
            <a:r>
              <a:rPr kumimoji="1" lang="ja-JP" altLang="en-US" sz="2400" dirty="0" smtClean="0"/>
              <a:t>今後ベースラインを定め、</a:t>
            </a:r>
            <a:r>
              <a:rPr kumimoji="1" lang="en-US" altLang="ja-JP" sz="2400" dirty="0" smtClean="0"/>
              <a:t>COP11</a:t>
            </a:r>
            <a:r>
              <a:rPr kumimoji="1" lang="ja-JP" altLang="en-US" sz="2400" dirty="0" smtClean="0"/>
              <a:t>で必要資金を検討する。</a:t>
            </a:r>
            <a:endParaRPr kumimoji="1" lang="ja-JP" altLang="en-US" sz="2400" dirty="0"/>
          </a:p>
        </p:txBody>
      </p:sp>
      <p:sp>
        <p:nvSpPr>
          <p:cNvPr id="4" name="スライド番号プレースホルダ 3"/>
          <p:cNvSpPr>
            <a:spLocks noGrp="1"/>
          </p:cNvSpPr>
          <p:nvPr>
            <p:ph type="sldNum" sz="quarter" idx="12"/>
          </p:nvPr>
        </p:nvSpPr>
        <p:spPr/>
        <p:txBody>
          <a:bodyPr/>
          <a:lstStyle/>
          <a:p>
            <a:fld id="{2D415738-B414-46F1-B711-0EEE91B0192E}" type="slidenum">
              <a:rPr lang="en-US" altLang="ja-JP" smtClean="0"/>
              <a:pPr/>
              <a:t>15</a:t>
            </a:fld>
            <a:endParaRPr lang="en-US" altLang="ja-JP"/>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3.4 </a:t>
            </a:r>
            <a:r>
              <a:rPr kumimoji="1" lang="ja-JP" altLang="en-US" dirty="0" smtClean="0"/>
              <a:t>名古屋議定書</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対象となる遺伝資源は、議定書</a:t>
            </a:r>
            <a:r>
              <a:rPr lang="ja-JP" altLang="en-US" dirty="0" smtClean="0">
                <a:solidFill>
                  <a:srgbClr val="FF0000"/>
                </a:solidFill>
              </a:rPr>
              <a:t>発効後</a:t>
            </a:r>
            <a:r>
              <a:rPr lang="ja-JP" altLang="en-US" dirty="0" smtClean="0"/>
              <a:t>に取得されたものに限定。</a:t>
            </a:r>
            <a:endParaRPr lang="en-US" altLang="ja-JP" dirty="0" smtClean="0"/>
          </a:p>
          <a:p>
            <a:r>
              <a:rPr lang="ja-JP" altLang="en-US" dirty="0" smtClean="0">
                <a:solidFill>
                  <a:srgbClr val="FF0000"/>
                </a:solidFill>
              </a:rPr>
              <a:t>派生物</a:t>
            </a:r>
            <a:r>
              <a:rPr lang="ja-JP" altLang="en-US" dirty="0" smtClean="0"/>
              <a:t>の利益配分は明記せず</a:t>
            </a:r>
            <a:r>
              <a:rPr lang="en-US" altLang="ja-JP" dirty="0" smtClean="0"/>
              <a:t>(</a:t>
            </a:r>
            <a:r>
              <a:rPr lang="ja-JP" altLang="en-US" dirty="0" smtClean="0"/>
              <a:t>遺伝資源の利用による利益に含まれる）。</a:t>
            </a:r>
            <a:endParaRPr lang="en-US" altLang="ja-JP" dirty="0" smtClean="0"/>
          </a:p>
          <a:p>
            <a:r>
              <a:rPr lang="ja-JP" altLang="en-US" dirty="0" smtClean="0">
                <a:solidFill>
                  <a:srgbClr val="FF0000"/>
                </a:solidFill>
              </a:rPr>
              <a:t>不正取得</a:t>
            </a:r>
            <a:r>
              <a:rPr lang="ja-JP" altLang="en-US" dirty="0" smtClean="0"/>
              <a:t>の審査を法的に義務化し、</a:t>
            </a:r>
            <a:r>
              <a:rPr lang="en-US" altLang="ja-JP" dirty="0" smtClean="0"/>
              <a:t>1</a:t>
            </a:r>
            <a:r>
              <a:rPr lang="ja-JP" altLang="en-US" dirty="0" smtClean="0"/>
              <a:t>か所以上のチェックポイントを設ける（利用国）</a:t>
            </a:r>
            <a:endParaRPr lang="en-US" altLang="ja-JP" dirty="0" smtClean="0"/>
          </a:p>
          <a:p>
            <a:r>
              <a:rPr kumimoji="1" lang="ja-JP" altLang="en-US" dirty="0" smtClean="0"/>
              <a:t>新たな</a:t>
            </a:r>
            <a:r>
              <a:rPr kumimoji="1" lang="ja-JP" altLang="en-US" dirty="0" smtClean="0">
                <a:solidFill>
                  <a:srgbClr val="FF0000"/>
                </a:solidFill>
              </a:rPr>
              <a:t>国際基金</a:t>
            </a:r>
            <a:r>
              <a:rPr kumimoji="1" lang="ja-JP" altLang="en-US" dirty="0" smtClean="0"/>
              <a:t>を設立（本議定書の対象外の遺伝資源の利用からの利益配分）</a:t>
            </a:r>
            <a:endParaRPr kumimoji="1"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2D415738-B414-46F1-B711-0EEE91B0192E}" type="slidenum">
              <a:rPr lang="en-US" altLang="ja-JP" smtClean="0"/>
              <a:pPr/>
              <a:t>16</a:t>
            </a:fld>
            <a:endParaRPr lang="en-US" altLang="ja-JP"/>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88640"/>
            <a:ext cx="8784976" cy="463079"/>
          </a:xfrm>
        </p:spPr>
        <p:txBody>
          <a:bodyPr>
            <a:normAutofit fontScale="90000"/>
          </a:bodyPr>
          <a:lstStyle/>
          <a:p>
            <a:r>
              <a:rPr kumimoji="1" lang="ja-JP" altLang="en-US" dirty="0" smtClean="0"/>
              <a:t>４．</a:t>
            </a:r>
            <a:r>
              <a:rPr kumimoji="1" lang="en-US" altLang="ja-JP" dirty="0" smtClean="0"/>
              <a:t>COP10</a:t>
            </a:r>
            <a:r>
              <a:rPr kumimoji="1" lang="ja-JP" altLang="en-US" dirty="0" smtClean="0"/>
              <a:t>の評価～市民の視点から（１）</a:t>
            </a:r>
            <a:endParaRPr kumimoji="1" lang="ja-JP" altLang="en-US" dirty="0"/>
          </a:p>
        </p:txBody>
      </p:sp>
      <p:graphicFrame>
        <p:nvGraphicFramePr>
          <p:cNvPr id="5" name="コンテンツ プレースホルダ 4"/>
          <p:cNvGraphicFramePr>
            <a:graphicFrameLocks noGrp="1"/>
          </p:cNvGraphicFramePr>
          <p:nvPr>
            <p:ph idx="1"/>
          </p:nvPr>
        </p:nvGraphicFramePr>
        <p:xfrm>
          <a:off x="323528" y="764703"/>
          <a:ext cx="8568952" cy="6011425"/>
        </p:xfrm>
        <a:graphic>
          <a:graphicData uri="http://schemas.openxmlformats.org/drawingml/2006/table">
            <a:tbl>
              <a:tblPr firstRow="1" bandRow="1">
                <a:tableStyleId>{5C22544A-7EE6-4342-B048-85BDC9FD1C3A}</a:tableStyleId>
              </a:tblPr>
              <a:tblGrid>
                <a:gridCol w="1034184"/>
                <a:gridCol w="6500584"/>
                <a:gridCol w="1034184"/>
              </a:tblGrid>
              <a:tr h="464065">
                <a:tc>
                  <a:txBody>
                    <a:bodyPr/>
                    <a:lstStyle/>
                    <a:p>
                      <a:endParaRPr kumimoji="1" lang="ja-JP" altLang="en-US" dirty="0"/>
                    </a:p>
                  </a:txBody>
                  <a:tcPr/>
                </a:tc>
                <a:tc>
                  <a:txBody>
                    <a:bodyPr/>
                    <a:lstStyle/>
                    <a:p>
                      <a:r>
                        <a:rPr kumimoji="1" lang="en-US" altLang="ja-JP" sz="2400" b="1" kern="1200" dirty="0" smtClean="0">
                          <a:solidFill>
                            <a:schemeClr val="lt1"/>
                          </a:solidFill>
                          <a:latin typeface="+mn-lt"/>
                          <a:ea typeface="+mn-ea"/>
                          <a:cs typeface="+mn-cs"/>
                        </a:rPr>
                        <a:t>CBD</a:t>
                      </a:r>
                      <a:r>
                        <a:rPr kumimoji="1" lang="ja-JP" altLang="ja-JP" sz="2400" b="1" kern="1200" dirty="0" smtClean="0">
                          <a:solidFill>
                            <a:schemeClr val="lt1"/>
                          </a:solidFill>
                          <a:latin typeface="+mn-lt"/>
                          <a:ea typeface="+mn-ea"/>
                          <a:cs typeface="+mn-cs"/>
                        </a:rPr>
                        <a:t>市民連合の意見</a:t>
                      </a:r>
                      <a:endParaRPr kumimoji="1" lang="ja-JP" altLang="en-US" sz="2400" dirty="0"/>
                    </a:p>
                  </a:txBody>
                  <a:tcPr/>
                </a:tc>
                <a:tc>
                  <a:txBody>
                    <a:bodyPr/>
                    <a:lstStyle/>
                    <a:p>
                      <a:endParaRPr kumimoji="1" lang="ja-JP" altLang="en-US"/>
                    </a:p>
                  </a:txBody>
                  <a:tcPr/>
                </a:tc>
              </a:tr>
              <a:tr h="464065">
                <a:tc>
                  <a:txBody>
                    <a:bodyPr/>
                    <a:lstStyle/>
                    <a:p>
                      <a:r>
                        <a:rPr kumimoji="1" lang="ja-JP" altLang="en-US" sz="2000" dirty="0" smtClean="0"/>
                        <a:t>目標</a:t>
                      </a:r>
                      <a:endParaRPr kumimoji="1" lang="ja-JP" altLang="en-US" sz="2000" dirty="0"/>
                    </a:p>
                  </a:txBody>
                  <a:tcPr/>
                </a:tc>
                <a:tc>
                  <a:txBody>
                    <a:bodyPr/>
                    <a:lstStyle/>
                    <a:p>
                      <a:r>
                        <a:rPr kumimoji="1" lang="en-US" altLang="ja-JP" sz="2000" kern="1200" dirty="0" smtClean="0">
                          <a:solidFill>
                            <a:schemeClr val="dk1"/>
                          </a:solidFill>
                          <a:latin typeface="+mn-lt"/>
                          <a:ea typeface="+mn-ea"/>
                          <a:cs typeface="+mn-cs"/>
                        </a:rPr>
                        <a:t>2020</a:t>
                      </a:r>
                      <a:r>
                        <a:rPr kumimoji="1" lang="ja-JP" altLang="ja-JP" sz="2000" kern="1200" dirty="0" smtClean="0">
                          <a:solidFill>
                            <a:schemeClr val="dk1"/>
                          </a:solidFill>
                          <a:latin typeface="+mn-lt"/>
                          <a:ea typeface="+mn-ea"/>
                          <a:cs typeface="+mn-cs"/>
                        </a:rPr>
                        <a:t>年までに生物多様性の損失を止める。</a:t>
                      </a:r>
                      <a:endParaRPr kumimoji="1" lang="ja-JP" altLang="en-US" sz="2000" dirty="0"/>
                    </a:p>
                  </a:txBody>
                  <a:tcPr/>
                </a:tc>
                <a:tc>
                  <a:txBody>
                    <a:bodyPr/>
                    <a:lstStyle/>
                    <a:p>
                      <a:r>
                        <a:rPr kumimoji="1" lang="en-US" altLang="ja-JP" dirty="0" smtClean="0"/>
                        <a:t>×</a:t>
                      </a:r>
                      <a:r>
                        <a:rPr kumimoji="1" lang="ja-JP" altLang="en-US" dirty="0" smtClean="0"/>
                        <a:t>ミッション</a:t>
                      </a:r>
                      <a:endParaRPr kumimoji="1" lang="ja-JP" altLang="en-US" dirty="0"/>
                    </a:p>
                  </a:txBody>
                  <a:tcPr/>
                </a:tc>
              </a:tr>
              <a:tr h="656047">
                <a:tc rowSpan="3">
                  <a:txBody>
                    <a:bodyPr/>
                    <a:lstStyle/>
                    <a:p>
                      <a:r>
                        <a:rPr kumimoji="1" lang="ja-JP" altLang="en-US" sz="2000" kern="1200" dirty="0" smtClean="0">
                          <a:solidFill>
                            <a:schemeClr val="dk1"/>
                          </a:solidFill>
                          <a:latin typeface="+mn-lt"/>
                          <a:ea typeface="+mn-ea"/>
                          <a:cs typeface="+mn-cs"/>
                        </a:rPr>
                        <a:t>主流化</a:t>
                      </a:r>
                      <a:endParaRPr kumimoji="1" lang="ja-JP" altLang="en-US" sz="2000" dirty="0"/>
                    </a:p>
                  </a:txBody>
                  <a:tcPr/>
                </a:tc>
                <a:tc>
                  <a:txBody>
                    <a:bodyPr/>
                    <a:lstStyle/>
                    <a:p>
                      <a:r>
                        <a:rPr kumimoji="1" lang="ja-JP" altLang="ja-JP" sz="2000" kern="1200" dirty="0" smtClean="0">
                          <a:solidFill>
                            <a:schemeClr val="dk1"/>
                          </a:solidFill>
                          <a:latin typeface="+mn-lt"/>
                          <a:ea typeface="+mn-ea"/>
                          <a:cs typeface="+mn-cs"/>
                        </a:rPr>
                        <a:t>生物多様性とその生態系の機能と回復力における中心的な役割を、国際機関や条約、国内の各セクターにおいて組み込む。</a:t>
                      </a:r>
                      <a:endParaRPr kumimoji="1" lang="ja-JP" altLang="en-US" sz="2000" dirty="0"/>
                    </a:p>
                  </a:txBody>
                  <a:tcPr/>
                </a:tc>
                <a:tc>
                  <a:txBody>
                    <a:bodyPr/>
                    <a:lstStyle/>
                    <a:p>
                      <a:r>
                        <a:rPr kumimoji="1" lang="ja-JP" altLang="en-US" dirty="0" smtClean="0"/>
                        <a:t>○目標</a:t>
                      </a:r>
                      <a:r>
                        <a:rPr kumimoji="1" lang="en-US" altLang="ja-JP" dirty="0" smtClean="0"/>
                        <a:t>2</a:t>
                      </a:r>
                      <a:endParaRPr kumimoji="1" lang="ja-JP" altLang="en-US" dirty="0"/>
                    </a:p>
                  </a:txBody>
                  <a:tcPr/>
                </a:tc>
              </a:tr>
              <a:tr h="648072">
                <a:tc vMerge="1">
                  <a:txBody>
                    <a:bodyPr/>
                    <a:lstStyle/>
                    <a:p>
                      <a:endParaRPr kumimoji="1" lang="ja-JP" altLang="en-US"/>
                    </a:p>
                  </a:txBody>
                  <a:tcPr/>
                </a:tc>
                <a:tc>
                  <a:txBody>
                    <a:bodyPr/>
                    <a:lstStyle/>
                    <a:p>
                      <a:r>
                        <a:rPr kumimoji="1" lang="en-US" altLang="ja-JP" sz="2000" kern="1200" dirty="0" smtClean="0">
                          <a:solidFill>
                            <a:schemeClr val="dk1"/>
                          </a:solidFill>
                          <a:latin typeface="+mn-lt"/>
                          <a:ea typeface="+mn-ea"/>
                          <a:cs typeface="+mn-cs"/>
                        </a:rPr>
                        <a:t>2020</a:t>
                      </a:r>
                      <a:r>
                        <a:rPr kumimoji="1" lang="ja-JP" altLang="ja-JP" sz="2000" kern="1200" dirty="0" smtClean="0">
                          <a:solidFill>
                            <a:schemeClr val="dk1"/>
                          </a:solidFill>
                          <a:latin typeface="+mn-lt"/>
                          <a:ea typeface="+mn-ea"/>
                          <a:cs typeface="+mn-cs"/>
                        </a:rPr>
                        <a:t>年までに生物多様性へ悪影響を与える補助金、国内及び国際的なインセンティブやプロジェクトをなくす</a:t>
                      </a:r>
                      <a:r>
                        <a:rPr kumimoji="1" lang="ja-JP" altLang="en-US" sz="2000" kern="1200" dirty="0" smtClean="0">
                          <a:solidFill>
                            <a:schemeClr val="dk1"/>
                          </a:solidFill>
                          <a:latin typeface="+mn-lt"/>
                          <a:ea typeface="+mn-ea"/>
                          <a:cs typeface="+mn-cs"/>
                        </a:rPr>
                        <a:t>。</a:t>
                      </a:r>
                      <a:endParaRPr kumimoji="1" lang="ja-JP" altLang="en-US" sz="2000" dirty="0"/>
                    </a:p>
                  </a:txBody>
                  <a:tcPr/>
                </a:tc>
                <a:tc>
                  <a:txBody>
                    <a:bodyPr/>
                    <a:lstStyle/>
                    <a:p>
                      <a:r>
                        <a:rPr kumimoji="1" lang="ja-JP" altLang="en-US" dirty="0" smtClean="0"/>
                        <a:t>○目標</a:t>
                      </a:r>
                      <a:r>
                        <a:rPr kumimoji="1" lang="en-US" altLang="ja-JP" dirty="0" smtClean="0"/>
                        <a:t>3</a:t>
                      </a:r>
                      <a:endParaRPr kumimoji="1" lang="ja-JP" altLang="en-US" dirty="0"/>
                    </a:p>
                  </a:txBody>
                  <a:tcPr/>
                </a:tc>
              </a:tr>
              <a:tr h="360040">
                <a:tc vMerge="1">
                  <a:txBody>
                    <a:bodyPr/>
                    <a:lstStyle/>
                    <a:p>
                      <a:endParaRPr kumimoji="1" lang="ja-JP" altLang="en-US"/>
                    </a:p>
                  </a:txBody>
                  <a:tcPr/>
                </a:tc>
                <a:tc>
                  <a:txBody>
                    <a:bodyPr/>
                    <a:lstStyle/>
                    <a:p>
                      <a:r>
                        <a:rPr kumimoji="1" lang="ja-JP" altLang="ja-JP" sz="2000" kern="1200" dirty="0" smtClean="0">
                          <a:solidFill>
                            <a:schemeClr val="dk1"/>
                          </a:solidFill>
                          <a:latin typeface="+mn-lt"/>
                          <a:ea typeface="+mn-ea"/>
                          <a:cs typeface="+mn-cs"/>
                        </a:rPr>
                        <a:t>現在の持続可能ではない生産と消費をやめる</a:t>
                      </a:r>
                      <a:r>
                        <a:rPr kumimoji="1" lang="ja-JP" altLang="en-US" sz="2000" kern="1200" dirty="0" smtClean="0">
                          <a:solidFill>
                            <a:schemeClr val="dk1"/>
                          </a:solidFill>
                          <a:latin typeface="+mn-lt"/>
                          <a:ea typeface="+mn-ea"/>
                          <a:cs typeface="+mn-cs"/>
                        </a:rPr>
                        <a:t>。</a:t>
                      </a:r>
                      <a:endParaRPr kumimoji="1" lang="ja-JP" altLang="en-US" sz="2000" dirty="0"/>
                    </a:p>
                  </a:txBody>
                  <a:tcPr/>
                </a:tc>
                <a:tc>
                  <a:txBody>
                    <a:bodyPr/>
                    <a:lstStyle/>
                    <a:p>
                      <a:r>
                        <a:rPr kumimoji="1" lang="ja-JP" altLang="en-US" dirty="0" smtClean="0"/>
                        <a:t>○目標</a:t>
                      </a:r>
                      <a:r>
                        <a:rPr kumimoji="1" lang="en-US" altLang="ja-JP" dirty="0" smtClean="0"/>
                        <a:t>4</a:t>
                      </a:r>
                      <a:endParaRPr kumimoji="1" lang="ja-JP" altLang="en-US" dirty="0"/>
                    </a:p>
                  </a:txBody>
                  <a:tcPr/>
                </a:tc>
              </a:tr>
              <a:tr h="464065">
                <a:tc rowSpan="4">
                  <a:txBody>
                    <a:bodyPr/>
                    <a:lstStyle/>
                    <a:p>
                      <a:r>
                        <a:rPr kumimoji="1" lang="ja-JP" altLang="en-US" sz="2000" dirty="0" smtClean="0"/>
                        <a:t>圧力低減と持続可能な利用</a:t>
                      </a:r>
                      <a:endParaRPr kumimoji="1" lang="ja-JP" altLang="en-US" sz="2000" dirty="0"/>
                    </a:p>
                  </a:txBody>
                  <a:tcPr/>
                </a:tc>
                <a:tc>
                  <a:txBody>
                    <a:bodyPr/>
                    <a:lstStyle/>
                    <a:p>
                      <a:r>
                        <a:rPr kumimoji="1" lang="en-US" altLang="ja-JP" sz="2000" kern="1200" dirty="0" smtClean="0">
                          <a:solidFill>
                            <a:schemeClr val="dk1"/>
                          </a:solidFill>
                          <a:latin typeface="+mn-lt"/>
                          <a:ea typeface="+mn-ea"/>
                          <a:cs typeface="+mn-cs"/>
                        </a:rPr>
                        <a:t>2020</a:t>
                      </a:r>
                      <a:r>
                        <a:rPr kumimoji="1" lang="ja-JP" altLang="ja-JP" sz="2000" kern="1200" dirty="0" smtClean="0">
                          <a:solidFill>
                            <a:schemeClr val="dk1"/>
                          </a:solidFill>
                          <a:latin typeface="+mn-lt"/>
                          <a:ea typeface="+mn-ea"/>
                          <a:cs typeface="+mn-cs"/>
                        </a:rPr>
                        <a:t>年までに、森林破壊、過剰な漁業、自然生態系の破壊を止める。</a:t>
                      </a:r>
                      <a:endParaRPr kumimoji="1" lang="ja-JP" altLang="en-US" sz="2000" dirty="0"/>
                    </a:p>
                  </a:txBody>
                  <a:tcPr/>
                </a:tc>
                <a:tc>
                  <a:txBody>
                    <a:bodyPr/>
                    <a:lstStyle/>
                    <a:p>
                      <a:r>
                        <a:rPr kumimoji="1" lang="en-US" altLang="ja-JP" dirty="0" smtClean="0"/>
                        <a:t>×</a:t>
                      </a:r>
                      <a:r>
                        <a:rPr kumimoji="1" lang="ja-JP" altLang="ja-JP" sz="1800" kern="1200" dirty="0" smtClean="0">
                          <a:solidFill>
                            <a:schemeClr val="dk1"/>
                          </a:solidFill>
                          <a:latin typeface="+mn-lt"/>
                          <a:ea typeface="+mn-ea"/>
                          <a:cs typeface="+mn-cs"/>
                        </a:rPr>
                        <a:t>目標</a:t>
                      </a:r>
                      <a:r>
                        <a:rPr kumimoji="1" lang="en-US" altLang="ja-JP" sz="1800" kern="1200" dirty="0" smtClean="0">
                          <a:solidFill>
                            <a:schemeClr val="dk1"/>
                          </a:solidFill>
                          <a:latin typeface="+mn-lt"/>
                          <a:ea typeface="+mn-ea"/>
                          <a:cs typeface="+mn-cs"/>
                        </a:rPr>
                        <a:t>5</a:t>
                      </a:r>
                      <a:endParaRPr kumimoji="1" lang="ja-JP" altLang="en-US" dirty="0"/>
                    </a:p>
                  </a:txBody>
                  <a:tcPr/>
                </a:tc>
              </a:tr>
              <a:tr h="464065">
                <a:tc vMerge="1">
                  <a:txBody>
                    <a:bodyPr/>
                    <a:lstStyle/>
                    <a:p>
                      <a:endParaRPr kumimoji="1" lang="ja-JP" altLang="en-US" dirty="0"/>
                    </a:p>
                  </a:txBody>
                  <a:tcPr/>
                </a:tc>
                <a:tc>
                  <a:txBody>
                    <a:bodyPr/>
                    <a:lstStyle/>
                    <a:p>
                      <a:r>
                        <a:rPr kumimoji="1" lang="en-US" altLang="ja-JP" sz="2000" kern="1200" dirty="0" smtClean="0">
                          <a:solidFill>
                            <a:schemeClr val="dk1"/>
                          </a:solidFill>
                          <a:latin typeface="+mn-lt"/>
                          <a:ea typeface="+mn-ea"/>
                          <a:cs typeface="+mn-cs"/>
                        </a:rPr>
                        <a:t>2020</a:t>
                      </a:r>
                      <a:r>
                        <a:rPr kumimoji="1" lang="ja-JP" altLang="ja-JP" sz="2000" kern="1200" dirty="0" smtClean="0">
                          <a:solidFill>
                            <a:schemeClr val="dk1"/>
                          </a:solidFill>
                          <a:latin typeface="+mn-lt"/>
                          <a:ea typeface="+mn-ea"/>
                          <a:cs typeface="+mn-cs"/>
                        </a:rPr>
                        <a:t>年までに、野生動植物の利用は生態学的に持続可能なものとし、合法的でトレーサビリティを確立する。</a:t>
                      </a:r>
                      <a:endParaRPr kumimoji="1" lang="ja-JP" altLang="en-US" sz="2000" dirty="0"/>
                    </a:p>
                  </a:txBody>
                  <a:tcPr/>
                </a:tc>
                <a:tc>
                  <a:txBody>
                    <a:bodyPr/>
                    <a:lstStyle/>
                    <a:p>
                      <a:r>
                        <a:rPr kumimoji="1" lang="ja-JP" altLang="en-US" dirty="0" smtClean="0"/>
                        <a:t>△</a:t>
                      </a:r>
                      <a:r>
                        <a:rPr kumimoji="1" lang="ja-JP" altLang="ja-JP" sz="1800" kern="1200" dirty="0" smtClean="0">
                          <a:solidFill>
                            <a:schemeClr val="dk1"/>
                          </a:solidFill>
                          <a:latin typeface="+mn-lt"/>
                          <a:ea typeface="+mn-ea"/>
                          <a:cs typeface="+mn-cs"/>
                        </a:rPr>
                        <a:t>目標</a:t>
                      </a:r>
                      <a:r>
                        <a:rPr kumimoji="1" lang="en-US" altLang="ja-JP" sz="1800" kern="1200" dirty="0" smtClean="0">
                          <a:solidFill>
                            <a:schemeClr val="dk1"/>
                          </a:solidFill>
                          <a:latin typeface="+mn-lt"/>
                          <a:ea typeface="+mn-ea"/>
                          <a:cs typeface="+mn-cs"/>
                        </a:rPr>
                        <a:t>6</a:t>
                      </a:r>
                      <a:endParaRPr kumimoji="1" lang="ja-JP" altLang="en-US" dirty="0"/>
                    </a:p>
                  </a:txBody>
                  <a:tcPr/>
                </a:tc>
              </a:tr>
              <a:tr h="464065">
                <a:tc vMerge="1">
                  <a:txBody>
                    <a:bodyPr/>
                    <a:lstStyle/>
                    <a:p>
                      <a:endParaRPr kumimoji="1" lang="ja-JP" altLang="en-US" dirty="0"/>
                    </a:p>
                  </a:txBody>
                  <a:tcPr/>
                </a:tc>
                <a:tc>
                  <a:txBody>
                    <a:bodyPr/>
                    <a:lstStyle/>
                    <a:p>
                      <a:r>
                        <a:rPr kumimoji="1" lang="ja-JP" altLang="ja-JP" sz="2000" kern="1200" dirty="0" smtClean="0">
                          <a:solidFill>
                            <a:schemeClr val="dk1"/>
                          </a:solidFill>
                          <a:latin typeface="+mn-lt"/>
                          <a:ea typeface="+mn-ea"/>
                          <a:cs typeface="+mn-cs"/>
                        </a:rPr>
                        <a:t>持続可能でない農業と土地利用、特に埋立と土地利用の転換をやめ、栄養物の負荷を危険なレベル以下に低減する。</a:t>
                      </a:r>
                      <a:endParaRPr kumimoji="1" lang="ja-JP" alt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kumimoji="1" lang="ja-JP" altLang="ja-JP" sz="1800" kern="1200" dirty="0" smtClean="0">
                          <a:solidFill>
                            <a:schemeClr val="dk1"/>
                          </a:solidFill>
                          <a:latin typeface="+mn-lt"/>
                          <a:ea typeface="+mn-ea"/>
                          <a:cs typeface="+mn-cs"/>
                        </a:rPr>
                        <a:t>目標</a:t>
                      </a:r>
                      <a:r>
                        <a:rPr kumimoji="1" lang="en-US" altLang="ja-JP" sz="1800" kern="1200" dirty="0" smtClean="0">
                          <a:solidFill>
                            <a:schemeClr val="dk1"/>
                          </a:solidFill>
                          <a:latin typeface="+mn-lt"/>
                          <a:ea typeface="+mn-ea"/>
                          <a:cs typeface="+mn-cs"/>
                        </a:rPr>
                        <a:t>7, 8</a:t>
                      </a:r>
                      <a:endParaRPr kumimoji="1" lang="ja-JP" altLang="en-US" dirty="0"/>
                    </a:p>
                  </a:txBody>
                  <a:tcPr/>
                </a:tc>
              </a:tr>
              <a:tr h="464065">
                <a:tc vMerge="1">
                  <a:txBody>
                    <a:bodyPr/>
                    <a:lstStyle/>
                    <a:p>
                      <a:endParaRPr kumimoji="1" lang="ja-JP" altLang="en-US" dirty="0"/>
                    </a:p>
                  </a:txBody>
                  <a:tcPr/>
                </a:tc>
                <a:tc>
                  <a:txBody>
                    <a:bodyPr/>
                    <a:lstStyle/>
                    <a:p>
                      <a:r>
                        <a:rPr kumimoji="1" lang="ja-JP" altLang="ja-JP" sz="2000" kern="1200" dirty="0" smtClean="0">
                          <a:solidFill>
                            <a:schemeClr val="dk1"/>
                          </a:solidFill>
                          <a:latin typeface="+mn-lt"/>
                          <a:ea typeface="+mn-ea"/>
                          <a:cs typeface="+mn-cs"/>
                        </a:rPr>
                        <a:t>破壊的な産業型農業、水産養殖、バイオ燃料、バイオマスその他の商品の拡大を止める。</a:t>
                      </a:r>
                      <a:endParaRPr kumimoji="1" lang="ja-JP" altLang="en-US" sz="2000" dirty="0"/>
                    </a:p>
                  </a:txBody>
                  <a:tcPr/>
                </a:tc>
                <a:tc>
                  <a:txBody>
                    <a:bodyPr/>
                    <a:lstStyle/>
                    <a:p>
                      <a:r>
                        <a:rPr kumimoji="1" lang="en-US" altLang="ja-JP" dirty="0" smtClean="0"/>
                        <a:t>×</a:t>
                      </a:r>
                      <a:endParaRPr kumimoji="1" lang="ja-JP" altLang="en-US" dirty="0"/>
                    </a:p>
                  </a:txBody>
                  <a:tcPr/>
                </a:tc>
              </a:tr>
            </a:tbl>
          </a:graphicData>
        </a:graphic>
      </p:graphicFrame>
      <p:sp>
        <p:nvSpPr>
          <p:cNvPr id="4" name="スライド番号プレースホルダ 3"/>
          <p:cNvSpPr>
            <a:spLocks noGrp="1"/>
          </p:cNvSpPr>
          <p:nvPr>
            <p:ph type="sldNum" sz="quarter" idx="12"/>
          </p:nvPr>
        </p:nvSpPr>
        <p:spPr/>
        <p:txBody>
          <a:bodyPr/>
          <a:lstStyle/>
          <a:p>
            <a:fld id="{2D415738-B414-46F1-B711-0EEE91B0192E}" type="slidenum">
              <a:rPr lang="en-US" altLang="ja-JP" smtClean="0"/>
              <a:pPr/>
              <a:t>17</a:t>
            </a:fld>
            <a:endParaRPr lang="en-US" altLang="ja-JP"/>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8640"/>
            <a:ext cx="9144000" cy="463079"/>
          </a:xfrm>
        </p:spPr>
        <p:txBody>
          <a:bodyPr>
            <a:normAutofit fontScale="90000"/>
          </a:bodyPr>
          <a:lstStyle/>
          <a:p>
            <a:r>
              <a:rPr lang="ja-JP" altLang="en-US" dirty="0"/>
              <a:t>４．</a:t>
            </a:r>
            <a:r>
              <a:rPr lang="en-US" altLang="ja-JP" dirty="0"/>
              <a:t>COP10</a:t>
            </a:r>
            <a:r>
              <a:rPr lang="ja-JP" altLang="en-US" dirty="0"/>
              <a:t>の評価～市民の視点から</a:t>
            </a:r>
            <a:r>
              <a:rPr lang="ja-JP" altLang="en-US" dirty="0" smtClean="0"/>
              <a:t>（２）</a:t>
            </a:r>
            <a:endParaRPr kumimoji="1" lang="ja-JP" altLang="en-US" dirty="0"/>
          </a:p>
        </p:txBody>
      </p:sp>
      <p:graphicFrame>
        <p:nvGraphicFramePr>
          <p:cNvPr id="5" name="コンテンツ プレースホルダ 4"/>
          <p:cNvGraphicFramePr>
            <a:graphicFrameLocks noGrp="1"/>
          </p:cNvGraphicFramePr>
          <p:nvPr>
            <p:ph idx="1"/>
          </p:nvPr>
        </p:nvGraphicFramePr>
        <p:xfrm>
          <a:off x="539552" y="764703"/>
          <a:ext cx="8352928" cy="4487425"/>
        </p:xfrm>
        <a:graphic>
          <a:graphicData uri="http://schemas.openxmlformats.org/drawingml/2006/table">
            <a:tbl>
              <a:tblPr firstRow="1" bandRow="1">
                <a:tableStyleId>{5C22544A-7EE6-4342-B048-85BDC9FD1C3A}</a:tableStyleId>
              </a:tblPr>
              <a:tblGrid>
                <a:gridCol w="1107546"/>
                <a:gridCol w="6093254"/>
                <a:gridCol w="1152128"/>
              </a:tblGrid>
              <a:tr h="464065">
                <a:tc>
                  <a:txBody>
                    <a:bodyPr/>
                    <a:lstStyle/>
                    <a:p>
                      <a:endParaRPr kumimoji="1" lang="ja-JP" altLang="en-US" dirty="0"/>
                    </a:p>
                  </a:txBody>
                  <a:tcPr/>
                </a:tc>
                <a:tc>
                  <a:txBody>
                    <a:bodyPr/>
                    <a:lstStyle/>
                    <a:p>
                      <a:r>
                        <a:rPr kumimoji="1" lang="en-US" altLang="ja-JP" sz="1800" b="1" kern="1200" dirty="0" smtClean="0">
                          <a:solidFill>
                            <a:schemeClr val="lt1"/>
                          </a:solidFill>
                          <a:latin typeface="+mn-lt"/>
                          <a:ea typeface="+mn-ea"/>
                          <a:cs typeface="+mn-cs"/>
                        </a:rPr>
                        <a:t>CBD</a:t>
                      </a:r>
                      <a:r>
                        <a:rPr kumimoji="1" lang="ja-JP" altLang="ja-JP" sz="1800" b="1" kern="1200" dirty="0" smtClean="0">
                          <a:solidFill>
                            <a:schemeClr val="lt1"/>
                          </a:solidFill>
                          <a:latin typeface="+mn-lt"/>
                          <a:ea typeface="+mn-ea"/>
                          <a:cs typeface="+mn-cs"/>
                        </a:rPr>
                        <a:t>市民連合の意見</a:t>
                      </a:r>
                      <a:endParaRPr kumimoji="1" lang="ja-JP" altLang="en-US" dirty="0"/>
                    </a:p>
                  </a:txBody>
                  <a:tcPr/>
                </a:tc>
                <a:tc>
                  <a:txBody>
                    <a:bodyPr/>
                    <a:lstStyle/>
                    <a:p>
                      <a:endParaRPr kumimoji="1" lang="ja-JP" altLang="en-US"/>
                    </a:p>
                  </a:txBody>
                  <a:tcPr/>
                </a:tc>
              </a:tr>
              <a:tr h="464065">
                <a:tc rowSpan="4">
                  <a:txBody>
                    <a:bodyPr/>
                    <a:lstStyle/>
                    <a:p>
                      <a:r>
                        <a:rPr kumimoji="1" lang="ja-JP" altLang="en-US" sz="2000" dirty="0" smtClean="0"/>
                        <a:t>実施</a:t>
                      </a:r>
                      <a:endParaRPr kumimoji="1" lang="ja-JP" altLang="en-US" sz="2000" dirty="0"/>
                    </a:p>
                  </a:txBody>
                  <a:tcPr/>
                </a:tc>
                <a:tc>
                  <a:txBody>
                    <a:bodyPr/>
                    <a:lstStyle/>
                    <a:p>
                      <a:r>
                        <a:rPr kumimoji="1" lang="ja-JP" altLang="ja-JP" sz="2000" kern="1200" dirty="0" smtClean="0">
                          <a:solidFill>
                            <a:schemeClr val="dk1"/>
                          </a:solidFill>
                          <a:latin typeface="+mn-lt"/>
                          <a:ea typeface="+mn-ea"/>
                          <a:cs typeface="+mn-cs"/>
                        </a:rPr>
                        <a:t>先住民族、地域コミュニティと女性の十分で効果的な参加を基礎として、保護区（特に海洋保護区）の十分な代表制を確立すること。彼らの権利、特に抑圧のない状態での事前の十分な情報を得た上での同意（</a:t>
                      </a:r>
                      <a:r>
                        <a:rPr kumimoji="1" lang="en-US" altLang="ja-JP" sz="2000" kern="1200" dirty="0" smtClean="0">
                          <a:solidFill>
                            <a:schemeClr val="dk1"/>
                          </a:solidFill>
                          <a:latin typeface="+mn-lt"/>
                          <a:ea typeface="+mn-ea"/>
                          <a:cs typeface="+mn-cs"/>
                        </a:rPr>
                        <a:t>FRIC</a:t>
                      </a:r>
                      <a:r>
                        <a:rPr kumimoji="1" lang="ja-JP" altLang="ja-JP" sz="2000" kern="1200" dirty="0" smtClean="0">
                          <a:solidFill>
                            <a:schemeClr val="dk1"/>
                          </a:solidFill>
                          <a:latin typeface="+mn-lt"/>
                          <a:ea typeface="+mn-ea"/>
                          <a:cs typeface="+mn-cs"/>
                        </a:rPr>
                        <a:t>）は尊重しなければならない。</a:t>
                      </a:r>
                      <a:endParaRPr kumimoji="1" lang="ja-JP" altLang="en-US" sz="2000" dirty="0"/>
                    </a:p>
                  </a:txBody>
                  <a:tcPr/>
                </a:tc>
                <a:tc>
                  <a:txBody>
                    <a:bodyPr/>
                    <a:lstStyle/>
                    <a:p>
                      <a:r>
                        <a:rPr kumimoji="1" lang="ja-JP" altLang="en-US" dirty="0" smtClean="0"/>
                        <a:t>△目標</a:t>
                      </a:r>
                      <a:r>
                        <a:rPr kumimoji="1" lang="en-US" altLang="ja-JP" dirty="0" smtClean="0"/>
                        <a:t>18</a:t>
                      </a:r>
                      <a:endParaRPr kumimoji="1" lang="ja-JP" altLang="en-US" dirty="0"/>
                    </a:p>
                  </a:txBody>
                  <a:tcPr>
                    <a:lnB w="12700" cap="flat" cmpd="sng" algn="ctr">
                      <a:solidFill>
                        <a:schemeClr val="bg1"/>
                      </a:solidFill>
                      <a:prstDash val="solid"/>
                      <a:round/>
                      <a:headEnd type="none" w="med" len="med"/>
                      <a:tailEnd type="none" w="med" len="med"/>
                    </a:lnB>
                  </a:tcPr>
                </a:tc>
              </a:tr>
              <a:tr h="656047">
                <a:tc vMerge="1">
                  <a:txBody>
                    <a:bodyPr/>
                    <a:lstStyle/>
                    <a:p>
                      <a:endParaRPr kumimoji="1" lang="ja-JP" altLang="en-US" dirty="0"/>
                    </a:p>
                  </a:txBody>
                  <a:tcPr/>
                </a:tc>
                <a:tc>
                  <a:txBody>
                    <a:bodyPr/>
                    <a:lstStyle/>
                    <a:p>
                      <a:r>
                        <a:rPr kumimoji="1" lang="ja-JP" altLang="ja-JP" sz="2000" kern="1200" dirty="0" smtClean="0">
                          <a:solidFill>
                            <a:schemeClr val="dk1"/>
                          </a:solidFill>
                          <a:latin typeface="+mn-lt"/>
                          <a:ea typeface="+mn-ea"/>
                          <a:cs typeface="+mn-cs"/>
                        </a:rPr>
                        <a:t>意思決定における地域の生物多様性の保全者、利用者、開発者の真の参加を守り、拡大する</a:t>
                      </a:r>
                      <a:r>
                        <a:rPr kumimoji="1" lang="ja-JP" altLang="en-US" sz="2000" kern="1200" dirty="0" smtClean="0">
                          <a:solidFill>
                            <a:schemeClr val="dk1"/>
                          </a:solidFill>
                          <a:latin typeface="+mn-lt"/>
                          <a:ea typeface="+mn-ea"/>
                          <a:cs typeface="+mn-cs"/>
                        </a:rPr>
                        <a:t>。</a:t>
                      </a:r>
                      <a:endParaRPr kumimoji="1" lang="ja-JP" alt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△目標</a:t>
                      </a:r>
                      <a:r>
                        <a:rPr kumimoji="1" lang="en-US" altLang="ja-JP" dirty="0" smtClean="0"/>
                        <a:t>18</a:t>
                      </a:r>
                      <a:endParaRPr kumimoji="1" lang="ja-JP" altLang="en-US" dirty="0" smtClean="0"/>
                    </a:p>
                    <a:p>
                      <a:endParaRPr kumimoji="1" lang="ja-JP" altLang="en-US" dirty="0"/>
                    </a:p>
                  </a:txBody>
                  <a:tcPr>
                    <a:lnT w="12700" cap="flat" cmpd="sng" algn="ctr">
                      <a:solidFill>
                        <a:schemeClr val="bg1"/>
                      </a:solidFill>
                      <a:prstDash val="solid"/>
                      <a:round/>
                      <a:headEnd type="none" w="med" len="med"/>
                      <a:tailEnd type="none" w="med" len="med"/>
                    </a:lnT>
                  </a:tcPr>
                </a:tc>
              </a:tr>
              <a:tr h="648072">
                <a:tc vMerge="1">
                  <a:txBody>
                    <a:bodyPr/>
                    <a:lstStyle/>
                    <a:p>
                      <a:endParaRPr kumimoji="1" lang="ja-JP" altLang="en-US"/>
                    </a:p>
                  </a:txBody>
                  <a:tcPr/>
                </a:tc>
                <a:tc>
                  <a:txBody>
                    <a:bodyPr/>
                    <a:lstStyle/>
                    <a:p>
                      <a:r>
                        <a:rPr kumimoji="1" lang="ja-JP" altLang="ja-JP" sz="2000" kern="1200" dirty="0" smtClean="0">
                          <a:solidFill>
                            <a:schemeClr val="dk1"/>
                          </a:solidFill>
                          <a:latin typeface="+mn-lt"/>
                          <a:ea typeface="+mn-ea"/>
                          <a:cs typeface="+mn-cs"/>
                        </a:rPr>
                        <a:t>貧困と生物多様性の損失の原因となっている根本的な不平等に対処するため、小規模生産者の権利と生活を保護する。</a:t>
                      </a:r>
                      <a:endParaRPr kumimoji="1" lang="ja-JP" altLang="en-US" sz="2000" dirty="0"/>
                    </a:p>
                  </a:txBody>
                  <a:tcPr/>
                </a:tc>
                <a:tc>
                  <a:txBody>
                    <a:bodyPr/>
                    <a:lstStyle/>
                    <a:p>
                      <a:r>
                        <a:rPr kumimoji="1" lang="en-US" altLang="ja-JP" dirty="0" smtClean="0"/>
                        <a:t>×</a:t>
                      </a:r>
                      <a:endParaRPr kumimoji="1" lang="ja-JP" altLang="en-US" dirty="0"/>
                    </a:p>
                  </a:txBody>
                  <a:tcPr/>
                </a:tc>
              </a:tr>
              <a:tr h="360040">
                <a:tc vMerge="1">
                  <a:txBody>
                    <a:bodyPr/>
                    <a:lstStyle/>
                    <a:p>
                      <a:endParaRPr kumimoji="1" lang="ja-JP" altLang="en-US"/>
                    </a:p>
                  </a:txBody>
                  <a:tcPr/>
                </a:tc>
                <a:tc>
                  <a:txBody>
                    <a:bodyPr/>
                    <a:lstStyle/>
                    <a:p>
                      <a:r>
                        <a:rPr kumimoji="1" lang="ja-JP" altLang="ja-JP" sz="2000" kern="1200" dirty="0" smtClean="0">
                          <a:solidFill>
                            <a:schemeClr val="dk1"/>
                          </a:solidFill>
                          <a:latin typeface="+mn-lt"/>
                          <a:ea typeface="+mn-ea"/>
                          <a:cs typeface="+mn-cs"/>
                        </a:rPr>
                        <a:t>上記を支援するための、市場原理に基づく手法ではない政府資金を増加させること</a:t>
                      </a:r>
                      <a:r>
                        <a:rPr kumimoji="1" lang="ja-JP" altLang="en-US" sz="2000" kern="1200" dirty="0" smtClean="0">
                          <a:solidFill>
                            <a:schemeClr val="dk1"/>
                          </a:solidFill>
                          <a:latin typeface="+mn-lt"/>
                          <a:ea typeface="+mn-ea"/>
                          <a:cs typeface="+mn-cs"/>
                        </a:rPr>
                        <a:t>。</a:t>
                      </a:r>
                      <a:endParaRPr kumimoji="1" lang="ja-JP" altLang="en-US" sz="2000" dirty="0"/>
                    </a:p>
                  </a:txBody>
                  <a:tcPr/>
                </a:tc>
                <a:tc>
                  <a:txBody>
                    <a:bodyPr/>
                    <a:lstStyle/>
                    <a:p>
                      <a:r>
                        <a:rPr kumimoji="1" lang="ja-JP" altLang="en-US" sz="1800" kern="1200" dirty="0" smtClean="0">
                          <a:solidFill>
                            <a:schemeClr val="dk1"/>
                          </a:solidFill>
                          <a:latin typeface="+mn-lt"/>
                          <a:ea typeface="+mn-ea"/>
                          <a:cs typeface="+mn-cs"/>
                        </a:rPr>
                        <a:t>△</a:t>
                      </a:r>
                      <a:r>
                        <a:rPr kumimoji="1" lang="ja-JP" altLang="ja-JP" sz="1800" kern="1200" dirty="0" smtClean="0">
                          <a:solidFill>
                            <a:schemeClr val="dk1"/>
                          </a:solidFill>
                          <a:latin typeface="+mn-lt"/>
                          <a:ea typeface="+mn-ea"/>
                          <a:cs typeface="+mn-cs"/>
                        </a:rPr>
                        <a:t>目標</a:t>
                      </a:r>
                      <a:r>
                        <a:rPr kumimoji="1" lang="en-US" altLang="ja-JP" sz="1800" kern="1200" dirty="0" smtClean="0">
                          <a:solidFill>
                            <a:schemeClr val="dk1"/>
                          </a:solidFill>
                          <a:latin typeface="+mn-lt"/>
                          <a:ea typeface="+mn-ea"/>
                          <a:cs typeface="+mn-cs"/>
                        </a:rPr>
                        <a:t>20</a:t>
                      </a:r>
                      <a:endParaRPr kumimoji="1" lang="ja-JP" altLang="en-US" dirty="0"/>
                    </a:p>
                  </a:txBody>
                  <a:tcPr/>
                </a:tc>
              </a:tr>
            </a:tbl>
          </a:graphicData>
        </a:graphic>
      </p:graphicFrame>
      <p:sp>
        <p:nvSpPr>
          <p:cNvPr id="4" name="スライド番号プレースホルダ 3"/>
          <p:cNvSpPr>
            <a:spLocks noGrp="1"/>
          </p:cNvSpPr>
          <p:nvPr>
            <p:ph type="sldNum" sz="quarter" idx="12"/>
          </p:nvPr>
        </p:nvSpPr>
        <p:spPr/>
        <p:txBody>
          <a:bodyPr/>
          <a:lstStyle/>
          <a:p>
            <a:fld id="{2D415738-B414-46F1-B711-0EEE91B0192E}" type="slidenum">
              <a:rPr lang="en-US" altLang="ja-JP" smtClean="0"/>
              <a:pPr/>
              <a:t>18</a:t>
            </a:fld>
            <a:endParaRPr lang="en-US" altLang="ja-JP"/>
          </a:p>
        </p:txBody>
      </p:sp>
      <p:sp>
        <p:nvSpPr>
          <p:cNvPr id="6" name="テキスト ボックス 5"/>
          <p:cNvSpPr txBox="1"/>
          <p:nvPr/>
        </p:nvSpPr>
        <p:spPr>
          <a:xfrm>
            <a:off x="539552" y="5517232"/>
            <a:ext cx="8136904" cy="523220"/>
          </a:xfrm>
          <a:prstGeom prst="rect">
            <a:avLst/>
          </a:prstGeom>
          <a:noFill/>
        </p:spPr>
        <p:txBody>
          <a:bodyPr wrap="square" rtlCol="0">
            <a:spAutoFit/>
          </a:bodyPr>
          <a:lstStyle/>
          <a:p>
            <a:r>
              <a:rPr kumimoji="1" lang="ja-JP" altLang="en-US" sz="2800" dirty="0" smtClean="0"/>
              <a:t>合計　○：４　△：４　</a:t>
            </a:r>
            <a:r>
              <a:rPr kumimoji="1" lang="en-US" altLang="ja-JP" sz="2800" dirty="0" smtClean="0"/>
              <a:t>×</a:t>
            </a:r>
            <a:r>
              <a:rPr kumimoji="1" lang="ja-JP" altLang="en-US" sz="2800" dirty="0" smtClean="0"/>
              <a:t>：４</a:t>
            </a:r>
            <a:endParaRPr kumimoji="1" lang="ja-JP" alt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５．</a:t>
            </a:r>
            <a:r>
              <a:rPr kumimoji="1" lang="en-US" altLang="ja-JP" dirty="0" smtClean="0"/>
              <a:t>COP10</a:t>
            </a:r>
            <a:r>
              <a:rPr kumimoji="1" lang="ja-JP" altLang="en-US" dirty="0" smtClean="0"/>
              <a:t>の評価と今後の課題</a:t>
            </a:r>
            <a:endParaRPr kumimoji="1" lang="ja-JP" altLang="en-US" dirty="0"/>
          </a:p>
        </p:txBody>
      </p:sp>
      <p:sp>
        <p:nvSpPr>
          <p:cNvPr id="3" name="コンテンツ プレースホルダ 2"/>
          <p:cNvSpPr>
            <a:spLocks noGrp="1"/>
          </p:cNvSpPr>
          <p:nvPr>
            <p:ph idx="1"/>
          </p:nvPr>
        </p:nvSpPr>
        <p:spPr>
          <a:xfrm>
            <a:off x="1370013" y="1827212"/>
            <a:ext cx="7313612" cy="4842147"/>
          </a:xfrm>
        </p:spPr>
        <p:txBody>
          <a:bodyPr/>
          <a:lstStyle/>
          <a:p>
            <a:r>
              <a:rPr kumimoji="1" lang="ja-JP" altLang="en-US" sz="2400" dirty="0" smtClean="0"/>
              <a:t>戦略目標は定まったが、目標の幅があり、あいまいものもある。</a:t>
            </a:r>
            <a:endParaRPr kumimoji="1" lang="en-US" altLang="ja-JP" sz="2400" dirty="0" smtClean="0"/>
          </a:p>
          <a:p>
            <a:r>
              <a:rPr lang="ja-JP" altLang="en-US" sz="2400" dirty="0" smtClean="0"/>
              <a:t>戦略目標の達成は、各国の戦略計画と実施に依存（悪影響を及ぼす補助金の削減、持続可能な生産と消費は実現困難）。</a:t>
            </a:r>
            <a:endParaRPr lang="en-US" altLang="ja-JP" sz="2400" dirty="0" smtClean="0"/>
          </a:p>
          <a:p>
            <a:r>
              <a:rPr lang="ja-JP" altLang="en-US" sz="2400" dirty="0" smtClean="0"/>
              <a:t>資金動員計画は、今後の手順を決めただけで実質的な合意はない（</a:t>
            </a:r>
            <a:r>
              <a:rPr lang="en-US" altLang="ja-JP" sz="2400" dirty="0" smtClean="0"/>
              <a:t>COP11</a:t>
            </a:r>
            <a:r>
              <a:rPr lang="ja-JP" altLang="en-US" sz="2400" dirty="0" err="1" smtClean="0"/>
              <a:t>での</a:t>
            </a:r>
            <a:r>
              <a:rPr lang="ja-JP" altLang="en-US" sz="2400" dirty="0" smtClean="0"/>
              <a:t>議論）。</a:t>
            </a:r>
            <a:endParaRPr lang="en-US" altLang="ja-JP" sz="2400" dirty="0" smtClean="0"/>
          </a:p>
          <a:p>
            <a:r>
              <a:rPr lang="en-US" altLang="ja-JP" sz="2400" dirty="0" smtClean="0"/>
              <a:t>ABS</a:t>
            </a:r>
            <a:r>
              <a:rPr lang="ja-JP" altLang="en-US" sz="2400" dirty="0" smtClean="0"/>
              <a:t>は合意できたが、実効性のある制度となるかどうかは先進国の国内法整備次第。</a:t>
            </a:r>
            <a:endParaRPr lang="en-US" altLang="ja-JP" sz="2400" dirty="0" smtClean="0"/>
          </a:p>
          <a:p>
            <a:r>
              <a:rPr lang="en-US" altLang="ja-JP" sz="2400" dirty="0" smtClean="0"/>
              <a:t>REDD</a:t>
            </a:r>
            <a:r>
              <a:rPr lang="ja-JP" altLang="en-US" sz="2400" dirty="0" smtClean="0"/>
              <a:t>プラス、バイオ燃料、ジオエンジニアリング、合成生物は懸念が残る。</a:t>
            </a:r>
            <a:endParaRPr lang="en-US" altLang="ja-JP" sz="2400"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2D415738-B414-46F1-B711-0EEE91B0192E}" type="slidenum">
              <a:rPr lang="en-US" altLang="ja-JP" smtClean="0"/>
              <a:pPr/>
              <a:t>19</a:t>
            </a:fld>
            <a:endParaRPr lang="en-US" altLang="ja-JP"/>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
            </a:r>
            <a:br>
              <a:rPr lang="en-US" altLang="ja-JP" dirty="0" smtClean="0"/>
            </a:br>
            <a:r>
              <a:rPr lang="ja-JP" altLang="en-US" dirty="0" smtClean="0"/>
              <a:t>ＣＯＰ１０の結果と評価～市民の視点から</a:t>
            </a:r>
            <a:endParaRPr kumimoji="1" lang="ja-JP" altLang="en-US" dirty="0"/>
          </a:p>
        </p:txBody>
      </p:sp>
      <p:sp>
        <p:nvSpPr>
          <p:cNvPr id="3" name="コンテンツ プレースホルダ 2"/>
          <p:cNvSpPr>
            <a:spLocks noGrp="1"/>
          </p:cNvSpPr>
          <p:nvPr>
            <p:ph idx="1"/>
          </p:nvPr>
        </p:nvSpPr>
        <p:spPr/>
        <p:txBody>
          <a:bodyPr/>
          <a:lstStyle/>
          <a:p>
            <a:pPr marL="514350" indent="-514350">
              <a:buFont typeface="+mj-lt"/>
              <a:buAutoNum type="arabicPeriod"/>
            </a:pPr>
            <a:r>
              <a:rPr lang="ja-JP" altLang="en-US" dirty="0" smtClean="0"/>
              <a:t>生物多様性条約の概要</a:t>
            </a:r>
            <a:endParaRPr lang="en-US" altLang="ja-JP" dirty="0" smtClean="0"/>
          </a:p>
          <a:p>
            <a:pPr marL="514350" indent="-514350">
              <a:buFont typeface="+mj-lt"/>
              <a:buAutoNum type="arabicPeriod"/>
            </a:pPr>
            <a:r>
              <a:rPr lang="en-US" altLang="ja-JP" dirty="0" smtClean="0"/>
              <a:t>COP10</a:t>
            </a:r>
            <a:r>
              <a:rPr lang="ja-JP" altLang="en-US" dirty="0" smtClean="0"/>
              <a:t>の主な決定事項</a:t>
            </a:r>
            <a:endParaRPr lang="en-US" altLang="ja-JP" dirty="0" smtClean="0"/>
          </a:p>
          <a:p>
            <a:pPr marL="914400" lvl="1" indent="-514350">
              <a:buFont typeface="+mj-lt"/>
              <a:buAutoNum type="alphaLcPeriod"/>
            </a:pPr>
            <a:r>
              <a:rPr kumimoji="1" lang="ja-JP" altLang="en-US" dirty="0" smtClean="0"/>
              <a:t>ポスト</a:t>
            </a:r>
            <a:r>
              <a:rPr kumimoji="1" lang="en-US" altLang="ja-JP" dirty="0" smtClean="0"/>
              <a:t>2010</a:t>
            </a:r>
            <a:r>
              <a:rPr kumimoji="1" lang="ja-JP" altLang="en-US" dirty="0" smtClean="0"/>
              <a:t>年戦略計画（愛知ターゲット）</a:t>
            </a:r>
            <a:endParaRPr kumimoji="1" lang="en-US" altLang="ja-JP" dirty="0" smtClean="0"/>
          </a:p>
          <a:p>
            <a:pPr marL="914400" lvl="1" indent="-514350">
              <a:buFont typeface="+mj-lt"/>
              <a:buAutoNum type="alphaLcPeriod"/>
            </a:pPr>
            <a:r>
              <a:rPr lang="ja-JP" altLang="en-US" dirty="0" smtClean="0"/>
              <a:t>資金動員計画</a:t>
            </a:r>
            <a:endParaRPr lang="en-US" altLang="ja-JP" dirty="0" smtClean="0"/>
          </a:p>
          <a:p>
            <a:pPr marL="914400" lvl="1" indent="-514350">
              <a:buFont typeface="+mj-lt"/>
              <a:buAutoNum type="alphaLcPeriod"/>
            </a:pPr>
            <a:r>
              <a:rPr lang="ja-JP" altLang="en-US" dirty="0" smtClean="0"/>
              <a:t>遺伝資源の利用から生じる利益の配分（</a:t>
            </a:r>
            <a:r>
              <a:rPr lang="en-US" altLang="ja-JP" dirty="0" smtClean="0"/>
              <a:t>ABS</a:t>
            </a:r>
            <a:r>
              <a:rPr lang="ja-JP" altLang="en-US" dirty="0" smtClean="0"/>
              <a:t>）（名古屋議定書）</a:t>
            </a:r>
            <a:endParaRPr lang="en-US" altLang="ja-JP" dirty="0" smtClean="0"/>
          </a:p>
          <a:p>
            <a:pPr marL="514350" indent="-514350">
              <a:buFont typeface="+mj-lt"/>
              <a:buAutoNum type="arabicPeriod"/>
            </a:pPr>
            <a:r>
              <a:rPr kumimoji="1" lang="ja-JP" altLang="en-US" dirty="0" smtClean="0"/>
              <a:t>市民の視点からの評価</a:t>
            </a:r>
            <a:endParaRPr kumimoji="1" lang="ja-JP" altLang="en-US" dirty="0"/>
          </a:p>
        </p:txBody>
      </p:sp>
      <p:sp>
        <p:nvSpPr>
          <p:cNvPr id="4" name="スライド番号プレースホルダ 3"/>
          <p:cNvSpPr>
            <a:spLocks noGrp="1"/>
          </p:cNvSpPr>
          <p:nvPr>
            <p:ph type="sldNum" sz="quarter" idx="12"/>
          </p:nvPr>
        </p:nvSpPr>
        <p:spPr/>
        <p:txBody>
          <a:bodyPr/>
          <a:lstStyle/>
          <a:p>
            <a:fld id="{2D415738-B414-46F1-B711-0EEE91B0192E}" type="slidenum">
              <a:rPr lang="en-US" altLang="ja-JP" smtClean="0"/>
              <a:pPr/>
              <a:t>2</a:t>
            </a:fld>
            <a:endParaRPr lang="en-US" alt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chemeClr val="tx1"/>
                </a:solidFill>
                <a:latin typeface="HGP創英角ﾎﾟｯﾌﾟ体" pitchFamily="50" charset="-128"/>
                <a:ea typeface="HGP創英角ﾎﾟｯﾌﾟ体" pitchFamily="50" charset="-128"/>
              </a:rPr>
              <a:t>１</a:t>
            </a:r>
            <a:r>
              <a:rPr lang="en-US" altLang="ja-JP" dirty="0" smtClean="0">
                <a:solidFill>
                  <a:schemeClr val="tx1"/>
                </a:solidFill>
                <a:latin typeface="HGP創英角ﾎﾟｯﾌﾟ体" pitchFamily="50" charset="-128"/>
                <a:ea typeface="HGP創英角ﾎﾟｯﾌﾟ体" pitchFamily="50" charset="-128"/>
              </a:rPr>
              <a:t>.</a:t>
            </a:r>
            <a:r>
              <a:rPr lang="en-US" altLang="ja-JP" dirty="0" smtClean="0">
                <a:solidFill>
                  <a:srgbClr val="FF0000"/>
                </a:solidFill>
                <a:latin typeface="HGP創英角ﾎﾟｯﾌﾟ体" pitchFamily="50" charset="-128"/>
                <a:ea typeface="HGP創英角ﾎﾟｯﾌﾟ体" pitchFamily="50" charset="-128"/>
              </a:rPr>
              <a:t> </a:t>
            </a:r>
            <a:r>
              <a:rPr lang="ja-JP" altLang="en-US" dirty="0" smtClean="0">
                <a:solidFill>
                  <a:schemeClr val="tx1"/>
                </a:solidFill>
                <a:latin typeface="HGP創英角ﾎﾟｯﾌﾟ体" pitchFamily="50" charset="-128"/>
                <a:ea typeface="HGP創英角ﾎﾟｯﾌﾟ体" pitchFamily="50" charset="-128"/>
              </a:rPr>
              <a:t>生物多様性条約</a:t>
            </a:r>
            <a:r>
              <a:rPr lang="en-US" altLang="ja-JP" dirty="0" smtClean="0">
                <a:solidFill>
                  <a:schemeClr val="tx1"/>
                </a:solidFill>
                <a:latin typeface="HGP創英角ﾎﾟｯﾌﾟ体" pitchFamily="50" charset="-128"/>
                <a:ea typeface="HGP創英角ﾎﾟｯﾌﾟ体" pitchFamily="50" charset="-128"/>
              </a:rPr>
              <a:t/>
            </a:r>
            <a:br>
              <a:rPr lang="en-US" altLang="ja-JP" dirty="0" smtClean="0">
                <a:solidFill>
                  <a:schemeClr val="tx1"/>
                </a:solidFill>
                <a:latin typeface="HGP創英角ﾎﾟｯﾌﾟ体" pitchFamily="50" charset="-128"/>
                <a:ea typeface="HGP創英角ﾎﾟｯﾌﾟ体" pitchFamily="50" charset="-128"/>
              </a:rPr>
            </a:br>
            <a:r>
              <a:rPr lang="ja-JP" altLang="en-US" dirty="0" smtClean="0">
                <a:solidFill>
                  <a:schemeClr val="tx1"/>
                </a:solidFill>
                <a:latin typeface="HGP創英角ﾎﾟｯﾌﾟ体" pitchFamily="50" charset="-128"/>
                <a:ea typeface="HGP創英角ﾎﾟｯﾌﾟ体" pitchFamily="50" charset="-128"/>
              </a:rPr>
              <a:t>１</a:t>
            </a:r>
            <a:r>
              <a:rPr lang="en-US" altLang="ja-JP" dirty="0" smtClean="0">
                <a:solidFill>
                  <a:schemeClr val="tx1"/>
                </a:solidFill>
                <a:latin typeface="HGP創英角ﾎﾟｯﾌﾟ体" pitchFamily="50" charset="-128"/>
                <a:ea typeface="HGP創英角ﾎﾟｯﾌﾟ体" pitchFamily="50" charset="-128"/>
              </a:rPr>
              <a:t>.1 </a:t>
            </a:r>
            <a:r>
              <a:rPr lang="ja-JP" altLang="en-US" dirty="0" smtClean="0">
                <a:solidFill>
                  <a:schemeClr val="tx1"/>
                </a:solidFill>
                <a:latin typeface="HGP創英角ﾎﾟｯﾌﾟ体" pitchFamily="50" charset="-128"/>
                <a:ea typeface="HGP創英角ﾎﾟｯﾌﾟ体" pitchFamily="50" charset="-128"/>
              </a:rPr>
              <a:t>概要</a:t>
            </a:r>
            <a:endParaRPr kumimoji="1" lang="ja-JP" altLang="en-US" dirty="0">
              <a:solidFill>
                <a:schemeClr val="tx1"/>
              </a:solidFill>
              <a:latin typeface="HGP創英角ﾎﾟｯﾌﾟ体" pitchFamily="50" charset="-128"/>
              <a:ea typeface="HGP創英角ﾎﾟｯﾌﾟ体" pitchFamily="50" charset="-128"/>
            </a:endParaRPr>
          </a:p>
        </p:txBody>
      </p:sp>
      <p:sp>
        <p:nvSpPr>
          <p:cNvPr id="3" name="コンテンツ プレースホルダ 2"/>
          <p:cNvSpPr>
            <a:spLocks noGrp="1"/>
          </p:cNvSpPr>
          <p:nvPr>
            <p:ph idx="1"/>
          </p:nvPr>
        </p:nvSpPr>
        <p:spPr/>
        <p:txBody>
          <a:bodyPr/>
          <a:lstStyle/>
          <a:p>
            <a:pPr eaLnBrk="1" hangingPunct="1">
              <a:lnSpc>
                <a:spcPct val="80000"/>
              </a:lnSpc>
            </a:pPr>
            <a:r>
              <a:rPr lang="en-US" altLang="ja-JP" sz="2800" dirty="0" smtClean="0">
                <a:solidFill>
                  <a:srgbClr val="FF0000"/>
                </a:solidFill>
                <a:latin typeface="HGSｺﾞｼｯｸE" pitchFamily="50" charset="-128"/>
                <a:ea typeface="HGSｺﾞｼｯｸE" pitchFamily="50" charset="-128"/>
              </a:rPr>
              <a:t>CBD</a:t>
            </a:r>
            <a:r>
              <a:rPr lang="en-US" altLang="ja-JP" sz="2800" dirty="0" smtClean="0">
                <a:latin typeface="HGSｺﾞｼｯｸE" pitchFamily="50" charset="-128"/>
                <a:ea typeface="HGSｺﾞｼｯｸE" pitchFamily="50" charset="-128"/>
              </a:rPr>
              <a:t>: Convention on Biological Diversity</a:t>
            </a:r>
          </a:p>
          <a:p>
            <a:pPr eaLnBrk="1" hangingPunct="1">
              <a:lnSpc>
                <a:spcPct val="80000"/>
              </a:lnSpc>
            </a:pPr>
            <a:r>
              <a:rPr lang="ja-JP" altLang="en-US" sz="2800" dirty="0" smtClean="0">
                <a:latin typeface="HGSｺﾞｼｯｸE" pitchFamily="50" charset="-128"/>
                <a:ea typeface="HGSｺﾞｼｯｸE" pitchFamily="50" charset="-128"/>
              </a:rPr>
              <a:t>目的：</a:t>
            </a:r>
          </a:p>
          <a:p>
            <a:pPr eaLnBrk="1" hangingPunct="1">
              <a:lnSpc>
                <a:spcPct val="80000"/>
              </a:lnSpc>
              <a:buNone/>
            </a:pPr>
            <a:r>
              <a:rPr lang="ja-JP" altLang="en-US" sz="2800" dirty="0" smtClean="0">
                <a:latin typeface="HGSｺﾞｼｯｸE" pitchFamily="50" charset="-128"/>
                <a:ea typeface="HGSｺﾞｼｯｸE" pitchFamily="50" charset="-128"/>
              </a:rPr>
              <a:t>　①生物多様性の</a:t>
            </a:r>
            <a:r>
              <a:rPr lang="ja-JP" altLang="en-US" sz="2800" dirty="0" smtClean="0">
                <a:solidFill>
                  <a:srgbClr val="FF0000"/>
                </a:solidFill>
                <a:latin typeface="HGSｺﾞｼｯｸE" pitchFamily="50" charset="-128"/>
                <a:ea typeface="HGSｺﾞｼｯｸE" pitchFamily="50" charset="-128"/>
              </a:rPr>
              <a:t>保全</a:t>
            </a:r>
            <a:r>
              <a:rPr lang="ja-JP" altLang="en-US" sz="2800" dirty="0" smtClean="0">
                <a:latin typeface="HGSｺﾞｼｯｸE" pitchFamily="50" charset="-128"/>
                <a:ea typeface="HGSｺﾞｼｯｸE" pitchFamily="50" charset="-128"/>
              </a:rPr>
              <a:t>、</a:t>
            </a:r>
          </a:p>
          <a:p>
            <a:pPr eaLnBrk="1" hangingPunct="1">
              <a:lnSpc>
                <a:spcPct val="80000"/>
              </a:lnSpc>
              <a:buNone/>
            </a:pPr>
            <a:r>
              <a:rPr lang="ja-JP" altLang="en-US" sz="2800" dirty="0" smtClean="0">
                <a:latin typeface="HGSｺﾞｼｯｸE" pitchFamily="50" charset="-128"/>
                <a:ea typeface="HGSｺﾞｼｯｸE" pitchFamily="50" charset="-128"/>
              </a:rPr>
              <a:t>　②その構成要素の</a:t>
            </a:r>
            <a:r>
              <a:rPr lang="ja-JP" altLang="en-US" sz="2800" dirty="0" smtClean="0">
                <a:solidFill>
                  <a:srgbClr val="FF0000"/>
                </a:solidFill>
                <a:latin typeface="HGSｺﾞｼｯｸE" pitchFamily="50" charset="-128"/>
                <a:ea typeface="HGSｺﾞｼｯｸE" pitchFamily="50" charset="-128"/>
              </a:rPr>
              <a:t>持続可能</a:t>
            </a:r>
            <a:r>
              <a:rPr lang="ja-JP" altLang="en-US" sz="2800" dirty="0" smtClean="0">
                <a:latin typeface="HGSｺﾞｼｯｸE" pitchFamily="50" charset="-128"/>
                <a:ea typeface="HGSｺﾞｼｯｸE" pitchFamily="50" charset="-128"/>
              </a:rPr>
              <a:t>な利用、</a:t>
            </a:r>
          </a:p>
          <a:p>
            <a:pPr eaLnBrk="1" hangingPunct="1">
              <a:lnSpc>
                <a:spcPct val="80000"/>
              </a:lnSpc>
              <a:buNone/>
            </a:pPr>
            <a:r>
              <a:rPr lang="ja-JP" altLang="en-US" sz="2800" dirty="0" smtClean="0">
                <a:latin typeface="HGSｺﾞｼｯｸE" pitchFamily="50" charset="-128"/>
                <a:ea typeface="HGSｺﾞｼｯｸE" pitchFamily="50" charset="-128"/>
              </a:rPr>
              <a:t>　③</a:t>
            </a:r>
            <a:r>
              <a:rPr lang="ja-JP" altLang="en-US" sz="2800" dirty="0" smtClean="0">
                <a:solidFill>
                  <a:srgbClr val="FF0000"/>
                </a:solidFill>
                <a:latin typeface="HGSｺﾞｼｯｸE" pitchFamily="50" charset="-128"/>
                <a:ea typeface="HGSｺﾞｼｯｸE" pitchFamily="50" charset="-128"/>
              </a:rPr>
              <a:t>遺伝資源</a:t>
            </a:r>
            <a:r>
              <a:rPr lang="ja-JP" altLang="en-US" sz="2800" dirty="0" smtClean="0">
                <a:latin typeface="HGSｺﾞｼｯｸE" pitchFamily="50" charset="-128"/>
                <a:ea typeface="HGSｺﾞｼｯｸE" pitchFamily="50" charset="-128"/>
              </a:rPr>
              <a:t>の利用から生じる利益の公平かつ衡平な配分。</a:t>
            </a:r>
            <a:endParaRPr lang="en-US" altLang="ja-JP" sz="2800" dirty="0" smtClean="0">
              <a:latin typeface="HGSｺﾞｼｯｸE" pitchFamily="50" charset="-128"/>
              <a:ea typeface="HGSｺﾞｼｯｸE" pitchFamily="50" charset="-128"/>
            </a:endParaRPr>
          </a:p>
          <a:p>
            <a:pPr>
              <a:lnSpc>
                <a:spcPct val="80000"/>
              </a:lnSpc>
            </a:pPr>
            <a:r>
              <a:rPr lang="en-US" altLang="ja-JP" sz="2800" dirty="0" smtClean="0">
                <a:latin typeface="HGSｺﾞｼｯｸE" pitchFamily="50" charset="-128"/>
                <a:ea typeface="HGSｺﾞｼｯｸE" pitchFamily="50" charset="-128"/>
              </a:rPr>
              <a:t>1992</a:t>
            </a:r>
            <a:r>
              <a:rPr lang="ja-JP" altLang="en-US" sz="2800" dirty="0" smtClean="0">
                <a:latin typeface="HGSｺﾞｼｯｸE" pitchFamily="50" charset="-128"/>
                <a:ea typeface="HGSｺﾞｼｯｸE" pitchFamily="50" charset="-128"/>
              </a:rPr>
              <a:t>年に成立、</a:t>
            </a:r>
            <a:r>
              <a:rPr lang="en-US" altLang="ja-JP" sz="2800" dirty="0" smtClean="0">
                <a:latin typeface="HGSｺﾞｼｯｸE" pitchFamily="50" charset="-128"/>
                <a:ea typeface="HGSｺﾞｼｯｸE" pitchFamily="50" charset="-128"/>
              </a:rPr>
              <a:t>1993</a:t>
            </a:r>
            <a:r>
              <a:rPr lang="ja-JP" altLang="en-US" sz="2800" dirty="0" smtClean="0">
                <a:latin typeface="HGSｺﾞｼｯｸE" pitchFamily="50" charset="-128"/>
                <a:ea typeface="HGSｺﾞｼｯｸE" pitchFamily="50" charset="-128"/>
              </a:rPr>
              <a:t>年に発効</a:t>
            </a:r>
            <a:endParaRPr lang="en-US" altLang="ja-JP" sz="2800" dirty="0" smtClean="0">
              <a:latin typeface="HGSｺﾞｼｯｸE" pitchFamily="50" charset="-128"/>
              <a:ea typeface="HGSｺﾞｼｯｸE" pitchFamily="50" charset="-128"/>
            </a:endParaRPr>
          </a:p>
          <a:p>
            <a:pPr>
              <a:lnSpc>
                <a:spcPct val="80000"/>
              </a:lnSpc>
            </a:pPr>
            <a:r>
              <a:rPr lang="ja-JP" altLang="en-US" sz="2800" dirty="0" smtClean="0">
                <a:latin typeface="HGSｺﾞｼｯｸE" pitchFamily="50" charset="-128"/>
                <a:ea typeface="HGSｺﾞｼｯｸE" pitchFamily="50" charset="-128"/>
              </a:rPr>
              <a:t>加盟国：</a:t>
            </a:r>
            <a:r>
              <a:rPr lang="en-US" altLang="ja-JP" sz="2800" dirty="0" smtClean="0">
                <a:latin typeface="HGSｺﾞｼｯｸE" pitchFamily="50" charset="-128"/>
                <a:ea typeface="HGSｺﾞｼｯｸE" pitchFamily="50" charset="-128"/>
              </a:rPr>
              <a:t>193</a:t>
            </a:r>
            <a:r>
              <a:rPr lang="ja-JP" altLang="en-US" sz="2800" dirty="0" smtClean="0">
                <a:latin typeface="HGSｺﾞｼｯｸE" pitchFamily="50" charset="-128"/>
                <a:ea typeface="HGSｺﾞｼｯｸE" pitchFamily="50" charset="-128"/>
              </a:rPr>
              <a:t>カ国・地域</a:t>
            </a:r>
            <a:endParaRPr lang="en-US" altLang="ja-JP" sz="2800" dirty="0" smtClean="0">
              <a:latin typeface="HGSｺﾞｼｯｸE" pitchFamily="50" charset="-128"/>
              <a:ea typeface="HGSｺﾞｼｯｸE" pitchFamily="50" charset="-128"/>
            </a:endParaRPr>
          </a:p>
          <a:p>
            <a:pPr>
              <a:lnSpc>
                <a:spcPct val="80000"/>
              </a:lnSpc>
            </a:pPr>
            <a:r>
              <a:rPr lang="ja-JP" altLang="en-US" sz="2800" dirty="0" smtClean="0">
                <a:latin typeface="HGSｺﾞｼｯｸE" pitchFamily="50" charset="-128"/>
                <a:ea typeface="HGSｺﾞｼｯｸE" pitchFamily="50" charset="-128"/>
              </a:rPr>
              <a:t>本条約のもとで、「</a:t>
            </a:r>
            <a:r>
              <a:rPr lang="ja-JP" altLang="en-US" sz="2800" dirty="0" smtClean="0">
                <a:solidFill>
                  <a:srgbClr val="FF0000"/>
                </a:solidFill>
                <a:latin typeface="HGSｺﾞｼｯｸE" pitchFamily="50" charset="-128"/>
                <a:ea typeface="HGSｺﾞｼｯｸE" pitchFamily="50" charset="-128"/>
              </a:rPr>
              <a:t>カルタヘナ</a:t>
            </a:r>
            <a:r>
              <a:rPr lang="ja-JP" altLang="en-US" sz="2800" dirty="0" smtClean="0">
                <a:latin typeface="HGSｺﾞｼｯｸE" pitchFamily="50" charset="-128"/>
                <a:ea typeface="HGSｺﾞｼｯｸE" pitchFamily="50" charset="-128"/>
              </a:rPr>
              <a:t>議定書」（</a:t>
            </a:r>
            <a:r>
              <a:rPr lang="en-US" altLang="ja-JP" sz="2800" dirty="0" smtClean="0">
                <a:latin typeface="HGSｺﾞｼｯｸE" pitchFamily="50" charset="-128"/>
                <a:ea typeface="HGSｺﾞｼｯｸE" pitchFamily="50" charset="-128"/>
              </a:rPr>
              <a:t>2000</a:t>
            </a:r>
            <a:r>
              <a:rPr lang="ja-JP" altLang="en-US" sz="2800" dirty="0" smtClean="0">
                <a:latin typeface="HGSｺﾞｼｯｸE" pitchFamily="50" charset="-128"/>
                <a:ea typeface="HGSｺﾞｼｯｸE" pitchFamily="50" charset="-128"/>
              </a:rPr>
              <a:t>年）、「名古屋議定書」（</a:t>
            </a:r>
            <a:r>
              <a:rPr lang="en-US" altLang="ja-JP" sz="2800" dirty="0" smtClean="0">
                <a:latin typeface="HGSｺﾞｼｯｸE" pitchFamily="50" charset="-128"/>
                <a:ea typeface="HGSｺﾞｼｯｸE" pitchFamily="50" charset="-128"/>
              </a:rPr>
              <a:t>2010</a:t>
            </a:r>
            <a:r>
              <a:rPr lang="ja-JP" altLang="en-US" sz="2800" dirty="0" smtClean="0">
                <a:latin typeface="HGSｺﾞｼｯｸE" pitchFamily="50" charset="-128"/>
                <a:ea typeface="HGSｺﾞｼｯｸE" pitchFamily="50" charset="-128"/>
              </a:rPr>
              <a:t>年）が成立。</a:t>
            </a:r>
          </a:p>
        </p:txBody>
      </p:sp>
      <p:sp>
        <p:nvSpPr>
          <p:cNvPr id="4" name="スライド番号プレースホルダ 3"/>
          <p:cNvSpPr>
            <a:spLocks noGrp="1"/>
          </p:cNvSpPr>
          <p:nvPr>
            <p:ph type="sldNum" sz="quarter" idx="12"/>
          </p:nvPr>
        </p:nvSpPr>
        <p:spPr/>
        <p:txBody>
          <a:bodyPr/>
          <a:lstStyle/>
          <a:p>
            <a:pPr>
              <a:defRPr/>
            </a:pPr>
            <a:fld id="{AF2BE2CA-7D6A-49B6-BAAB-A5BC79209049}" type="slidenum">
              <a:rPr lang="en-US" altLang="ja-JP" smtClean="0"/>
              <a:pPr>
                <a:defRPr/>
              </a:pPr>
              <a:t>3</a:t>
            </a:fld>
            <a:endParaRPr lang="en-US" altLang="ja-JP"/>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1.2 </a:t>
            </a:r>
            <a:r>
              <a:rPr kumimoji="1" lang="ja-JP" altLang="en-US" dirty="0" smtClean="0"/>
              <a:t>生物多様性条約の</a:t>
            </a:r>
            <a:r>
              <a:rPr lang="ja-JP" altLang="en-US" dirty="0" smtClean="0"/>
              <a:t>内容（その１）</a:t>
            </a:r>
            <a:endParaRPr kumimoji="1" lang="ja-JP" altLang="en-US" dirty="0"/>
          </a:p>
        </p:txBody>
      </p:sp>
      <p:sp>
        <p:nvSpPr>
          <p:cNvPr id="3" name="コンテンツ プレースホルダ 2"/>
          <p:cNvSpPr>
            <a:spLocks noGrp="1"/>
          </p:cNvSpPr>
          <p:nvPr>
            <p:ph idx="1"/>
          </p:nvPr>
        </p:nvSpPr>
        <p:spPr/>
        <p:txBody>
          <a:bodyPr/>
          <a:lstStyle/>
          <a:p>
            <a:pPr lvl="0"/>
            <a:r>
              <a:rPr lang="ja-JP" altLang="ja-JP" sz="2400" dirty="0">
                <a:solidFill>
                  <a:srgbClr val="FF0000"/>
                </a:solidFill>
              </a:rPr>
              <a:t>国家戦略</a:t>
            </a:r>
            <a:r>
              <a:rPr lang="ja-JP" altLang="ja-JP" sz="2400" dirty="0"/>
              <a:t>を作成</a:t>
            </a:r>
            <a:r>
              <a:rPr lang="ja-JP" altLang="ja-JP" sz="2400" dirty="0" smtClean="0"/>
              <a:t>する（</a:t>
            </a:r>
            <a:r>
              <a:rPr lang="en-US" altLang="ja-JP" sz="2400" dirty="0"/>
              <a:t>6</a:t>
            </a:r>
            <a:r>
              <a:rPr lang="ja-JP" altLang="ja-JP" sz="2400" dirty="0"/>
              <a:t>条）</a:t>
            </a:r>
          </a:p>
          <a:p>
            <a:pPr lvl="0"/>
            <a:r>
              <a:rPr lang="ja-JP" altLang="ja-JP" sz="2400" dirty="0" smtClean="0">
                <a:solidFill>
                  <a:srgbClr val="FF0000"/>
                </a:solidFill>
              </a:rPr>
              <a:t>生息</a:t>
            </a:r>
            <a:r>
              <a:rPr lang="ja-JP" altLang="ja-JP" sz="2400" dirty="0">
                <a:solidFill>
                  <a:srgbClr val="FF0000"/>
                </a:solidFill>
              </a:rPr>
              <a:t>域内</a:t>
            </a:r>
            <a:r>
              <a:rPr lang="ja-JP" altLang="ja-JP" sz="2400" dirty="0"/>
              <a:t>保全（保護区の設定，重要な生物資源についての</a:t>
            </a:r>
            <a:r>
              <a:rPr lang="ja-JP" altLang="ja-JP" sz="2400" dirty="0" smtClean="0"/>
              <a:t>規制</a:t>
            </a:r>
            <a:r>
              <a:rPr lang="ja-JP" altLang="en-US" sz="2400" dirty="0" smtClean="0"/>
              <a:t>など）</a:t>
            </a:r>
            <a:r>
              <a:rPr lang="ja-JP" altLang="ja-JP" sz="2400" dirty="0" smtClean="0"/>
              <a:t> （</a:t>
            </a:r>
            <a:r>
              <a:rPr lang="en-US" altLang="ja-JP" sz="2400" dirty="0" smtClean="0"/>
              <a:t>8</a:t>
            </a:r>
            <a:r>
              <a:rPr lang="ja-JP" altLang="ja-JP" sz="2400" dirty="0" smtClean="0"/>
              <a:t>条）</a:t>
            </a:r>
            <a:endParaRPr lang="en-US" altLang="ja-JP" sz="2400" dirty="0" smtClean="0"/>
          </a:p>
          <a:p>
            <a:pPr lvl="0"/>
            <a:r>
              <a:rPr lang="ja-JP" altLang="ja-JP" sz="2400" dirty="0" smtClean="0">
                <a:solidFill>
                  <a:srgbClr val="FF0000"/>
                </a:solidFill>
              </a:rPr>
              <a:t>先住</a:t>
            </a:r>
            <a:r>
              <a:rPr lang="ja-JP" altLang="ja-JP" sz="2400" dirty="0">
                <a:solidFill>
                  <a:srgbClr val="FF0000"/>
                </a:solidFill>
              </a:rPr>
              <a:t>民族</a:t>
            </a:r>
            <a:r>
              <a:rPr lang="ja-JP" altLang="ja-JP" sz="2400" dirty="0"/>
              <a:t>の伝統的な知識・工夫・慣行の維持とその利用による利益の配分）（</a:t>
            </a:r>
            <a:r>
              <a:rPr lang="en-US" altLang="ja-JP" sz="2400" dirty="0"/>
              <a:t>8</a:t>
            </a:r>
            <a:r>
              <a:rPr lang="ja-JP" altLang="ja-JP" sz="2400" dirty="0" smtClean="0"/>
              <a:t>条</a:t>
            </a:r>
            <a:r>
              <a:rPr lang="ja-JP" altLang="en-US" sz="2400" dirty="0"/>
              <a:t>ｊ</a:t>
            </a:r>
            <a:r>
              <a:rPr lang="ja-JP" altLang="ja-JP" sz="2400" dirty="0" smtClean="0"/>
              <a:t>）</a:t>
            </a:r>
            <a:endParaRPr lang="ja-JP" altLang="ja-JP" sz="2400" dirty="0"/>
          </a:p>
          <a:p>
            <a:pPr lvl="0"/>
            <a:r>
              <a:rPr lang="ja-JP" altLang="ja-JP" sz="2400" dirty="0" smtClean="0"/>
              <a:t>生物</a:t>
            </a:r>
            <a:r>
              <a:rPr lang="ja-JP" altLang="ja-JP" sz="2400" dirty="0"/>
              <a:t>多様性の構成要素の</a:t>
            </a:r>
            <a:r>
              <a:rPr lang="ja-JP" altLang="ja-JP" sz="2400" dirty="0">
                <a:solidFill>
                  <a:srgbClr val="FF0000"/>
                </a:solidFill>
              </a:rPr>
              <a:t>持続可能な</a:t>
            </a:r>
            <a:r>
              <a:rPr lang="ja-JP" altLang="ja-JP" sz="2400" dirty="0" smtClean="0">
                <a:solidFill>
                  <a:srgbClr val="FF0000"/>
                </a:solidFill>
              </a:rPr>
              <a:t>利用</a:t>
            </a:r>
            <a:r>
              <a:rPr lang="ja-JP" altLang="ja-JP" sz="2400" dirty="0" smtClean="0"/>
              <a:t>（</a:t>
            </a:r>
            <a:r>
              <a:rPr lang="en-US" altLang="ja-JP" sz="2400" dirty="0"/>
              <a:t>10</a:t>
            </a:r>
            <a:r>
              <a:rPr lang="ja-JP" altLang="ja-JP" sz="2400" dirty="0"/>
              <a:t>条）</a:t>
            </a:r>
          </a:p>
          <a:p>
            <a:pPr lvl="0"/>
            <a:r>
              <a:rPr lang="ja-JP" altLang="ja-JP" sz="2400" dirty="0"/>
              <a:t>影響の評価と悪影響の</a:t>
            </a:r>
            <a:r>
              <a:rPr lang="ja-JP" altLang="ja-JP" sz="2400" dirty="0" smtClean="0"/>
              <a:t>最小化（</a:t>
            </a:r>
            <a:r>
              <a:rPr lang="en-US" altLang="ja-JP" sz="2400" dirty="0"/>
              <a:t>14</a:t>
            </a:r>
            <a:r>
              <a:rPr lang="ja-JP" altLang="ja-JP" sz="2400" dirty="0"/>
              <a:t>条</a:t>
            </a:r>
            <a:r>
              <a:rPr lang="ja-JP" altLang="ja-JP" sz="2400" dirty="0" smtClean="0"/>
              <a:t>）</a:t>
            </a:r>
            <a:endParaRPr lang="en-US" altLang="ja-JP" sz="2400" dirty="0" smtClean="0"/>
          </a:p>
          <a:p>
            <a:pPr lvl="0"/>
            <a:r>
              <a:rPr lang="ja-JP" altLang="ja-JP" sz="2400" dirty="0" smtClean="0">
                <a:solidFill>
                  <a:srgbClr val="FF0000"/>
                </a:solidFill>
              </a:rPr>
              <a:t>遺伝資源</a:t>
            </a:r>
            <a:r>
              <a:rPr lang="ja-JP" altLang="ja-JP" sz="2400" dirty="0" smtClean="0"/>
              <a:t>の取得の機会（利益の公正かつ</a:t>
            </a:r>
            <a:r>
              <a:rPr lang="ja-JP" altLang="en-US" sz="2400" dirty="0" smtClean="0"/>
              <a:t>衡平</a:t>
            </a:r>
            <a:r>
              <a:rPr lang="ja-JP" altLang="ja-JP" sz="2400" dirty="0" smtClean="0"/>
              <a:t>な配分のための措置をとること）</a:t>
            </a:r>
            <a:r>
              <a:rPr lang="en-US" altLang="ja-JP" sz="2400" dirty="0" smtClean="0"/>
              <a:t>(15</a:t>
            </a:r>
            <a:r>
              <a:rPr lang="ja-JP" altLang="ja-JP" sz="2400" dirty="0" smtClean="0"/>
              <a:t>条</a:t>
            </a:r>
            <a:r>
              <a:rPr lang="en-US" altLang="ja-JP" sz="2400" dirty="0" smtClean="0"/>
              <a:t>)</a:t>
            </a:r>
            <a:endParaRPr lang="ja-JP" altLang="ja-JP" sz="2400" dirty="0" smtClean="0"/>
          </a:p>
          <a:p>
            <a:pPr lvl="0"/>
            <a:r>
              <a:rPr lang="ja-JP" altLang="ja-JP" sz="2400" dirty="0" smtClean="0"/>
              <a:t>開発途上国に対する</a:t>
            </a:r>
            <a:r>
              <a:rPr lang="ja-JP" altLang="ja-JP" sz="2400" dirty="0" smtClean="0">
                <a:solidFill>
                  <a:srgbClr val="FF0000"/>
                </a:solidFill>
              </a:rPr>
              <a:t>技術</a:t>
            </a:r>
            <a:r>
              <a:rPr lang="ja-JP" altLang="ja-JP" sz="2400" dirty="0" smtClean="0"/>
              <a:t>の移転・</a:t>
            </a:r>
            <a:r>
              <a:rPr lang="ja-JP" altLang="ja-JP" sz="2400" dirty="0" smtClean="0">
                <a:solidFill>
                  <a:srgbClr val="FF0000"/>
                </a:solidFill>
              </a:rPr>
              <a:t>資金</a:t>
            </a:r>
            <a:r>
              <a:rPr lang="ja-JP" altLang="ja-JP" sz="2400" dirty="0" smtClean="0"/>
              <a:t>上の支援（</a:t>
            </a:r>
            <a:r>
              <a:rPr lang="en-US" altLang="ja-JP" sz="2400" dirty="0" smtClean="0"/>
              <a:t>16</a:t>
            </a:r>
            <a:r>
              <a:rPr lang="ja-JP" altLang="ja-JP" sz="2400" dirty="0" smtClean="0"/>
              <a:t>条，</a:t>
            </a:r>
            <a:r>
              <a:rPr lang="en-US" altLang="ja-JP" sz="2400" dirty="0" smtClean="0"/>
              <a:t>18</a:t>
            </a:r>
            <a:r>
              <a:rPr lang="ja-JP" altLang="ja-JP" sz="2400" dirty="0" smtClean="0"/>
              <a:t>条，</a:t>
            </a:r>
            <a:r>
              <a:rPr lang="en-US" altLang="ja-JP" sz="2400" dirty="0" smtClean="0"/>
              <a:t>20</a:t>
            </a:r>
            <a:r>
              <a:rPr lang="ja-JP" altLang="ja-JP" sz="2400" dirty="0" smtClean="0"/>
              <a:t>条）</a:t>
            </a:r>
          </a:p>
          <a:p>
            <a:pPr lvl="0"/>
            <a:endParaRPr lang="ja-JP" altLang="ja-JP" dirty="0"/>
          </a:p>
          <a:p>
            <a:endParaRPr lang="ja-JP" altLang="ja-JP" dirty="0"/>
          </a:p>
          <a:p>
            <a:endParaRPr kumimoji="1" lang="ja-JP" altLang="en-US" dirty="0"/>
          </a:p>
        </p:txBody>
      </p:sp>
      <p:sp>
        <p:nvSpPr>
          <p:cNvPr id="4" name="スライド番号プレースホルダ 3"/>
          <p:cNvSpPr>
            <a:spLocks noGrp="1"/>
          </p:cNvSpPr>
          <p:nvPr>
            <p:ph type="sldNum" sz="quarter" idx="12"/>
          </p:nvPr>
        </p:nvSpPr>
        <p:spPr/>
        <p:txBody>
          <a:bodyPr/>
          <a:lstStyle/>
          <a:p>
            <a:fld id="{2D415738-B414-46F1-B711-0EEE91B0192E}" type="slidenum">
              <a:rPr lang="en-US" altLang="ja-JP" smtClean="0"/>
              <a:pPr/>
              <a:t>4</a:t>
            </a:fld>
            <a:endParaRPr lang="en-US" altLang="ja-JP"/>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smtClean="0"/>
              <a:t>1.3</a:t>
            </a:r>
            <a:r>
              <a:rPr lang="ja-JP" altLang="en-US" b="1" dirty="0" smtClean="0"/>
              <a:t>　</a:t>
            </a:r>
            <a:r>
              <a:rPr lang="en-US" altLang="ja-JP" b="1" dirty="0" smtClean="0"/>
              <a:t>2010</a:t>
            </a:r>
            <a:r>
              <a:rPr lang="ja-JP" altLang="ja-JP" b="1" dirty="0" smtClean="0"/>
              <a:t>年目標</a:t>
            </a:r>
            <a:endParaRPr kumimoji="1" lang="ja-JP" altLang="en-US" dirty="0"/>
          </a:p>
        </p:txBody>
      </p:sp>
      <p:sp>
        <p:nvSpPr>
          <p:cNvPr id="3" name="コンテンツ プレースホルダ 2"/>
          <p:cNvSpPr>
            <a:spLocks noGrp="1"/>
          </p:cNvSpPr>
          <p:nvPr>
            <p:ph idx="1"/>
          </p:nvPr>
        </p:nvSpPr>
        <p:spPr/>
        <p:txBody>
          <a:bodyPr/>
          <a:lstStyle/>
          <a:p>
            <a:r>
              <a:rPr lang="en-US" altLang="ja-JP" sz="2800" dirty="0" smtClean="0">
                <a:latin typeface="HGSｺﾞｼｯｸE" pitchFamily="50" charset="-128"/>
                <a:ea typeface="HGSｺﾞｼｯｸE" pitchFamily="50" charset="-128"/>
              </a:rPr>
              <a:t>2002</a:t>
            </a:r>
            <a:r>
              <a:rPr lang="ja-JP" altLang="ja-JP" sz="2800" dirty="0" smtClean="0">
                <a:latin typeface="HGSｺﾞｼｯｸE" pitchFamily="50" charset="-128"/>
                <a:ea typeface="HGSｺﾞｼｯｸE" pitchFamily="50" charset="-128"/>
              </a:rPr>
              <a:t>年に開催された第</a:t>
            </a:r>
            <a:r>
              <a:rPr lang="en-US" altLang="ja-JP" sz="2800" dirty="0" smtClean="0">
                <a:latin typeface="HGSｺﾞｼｯｸE" pitchFamily="50" charset="-128"/>
                <a:ea typeface="HGSｺﾞｼｯｸE" pitchFamily="50" charset="-128"/>
              </a:rPr>
              <a:t>6</a:t>
            </a:r>
            <a:r>
              <a:rPr lang="ja-JP" altLang="ja-JP" sz="2800" dirty="0" smtClean="0">
                <a:latin typeface="HGSｺﾞｼｯｸE" pitchFamily="50" charset="-128"/>
                <a:ea typeface="HGSｺﾞｼｯｸE" pitchFamily="50" charset="-128"/>
              </a:rPr>
              <a:t>回締約国会議では，</a:t>
            </a:r>
            <a:r>
              <a:rPr lang="en-US" altLang="ja-JP" sz="2800" dirty="0" smtClean="0">
                <a:latin typeface="HGSｺﾞｼｯｸE" pitchFamily="50" charset="-128"/>
                <a:ea typeface="HGSｺﾞｼｯｸE" pitchFamily="50" charset="-128"/>
              </a:rPr>
              <a:t>2010</a:t>
            </a:r>
            <a:r>
              <a:rPr lang="ja-JP" altLang="ja-JP" sz="2800" dirty="0" smtClean="0">
                <a:latin typeface="HGSｺﾞｼｯｸE" pitchFamily="50" charset="-128"/>
                <a:ea typeface="HGSｺﾞｼｯｸE" pitchFamily="50" charset="-128"/>
              </a:rPr>
              <a:t>年を目標年次とする戦略計画を策定．</a:t>
            </a:r>
            <a:endParaRPr lang="en-US" altLang="ja-JP" sz="2800" dirty="0" smtClean="0">
              <a:latin typeface="HGSｺﾞｼｯｸE" pitchFamily="50" charset="-128"/>
              <a:ea typeface="HGSｺﾞｼｯｸE" pitchFamily="50" charset="-128"/>
            </a:endParaRPr>
          </a:p>
          <a:p>
            <a:pPr lvl="1"/>
            <a:r>
              <a:rPr lang="ja-JP" altLang="ja-JP" sz="2400" dirty="0" smtClean="0">
                <a:latin typeface="HGSｺﾞｼｯｸE" pitchFamily="50" charset="-128"/>
                <a:ea typeface="HGSｺﾞｼｯｸE" pitchFamily="50" charset="-128"/>
              </a:rPr>
              <a:t>「</a:t>
            </a:r>
            <a:r>
              <a:rPr lang="en-US" altLang="ja-JP" sz="2400" dirty="0" smtClean="0">
                <a:latin typeface="HGSｺﾞｼｯｸE" pitchFamily="50" charset="-128"/>
                <a:ea typeface="HGSｺﾞｼｯｸE" pitchFamily="50" charset="-128"/>
              </a:rPr>
              <a:t>2010</a:t>
            </a:r>
            <a:r>
              <a:rPr lang="ja-JP" altLang="ja-JP" sz="2400" dirty="0" smtClean="0">
                <a:latin typeface="HGSｺﾞｼｯｸE" pitchFamily="50" charset="-128"/>
                <a:ea typeface="HGSｺﾞｼｯｸE" pitchFamily="50" charset="-128"/>
              </a:rPr>
              <a:t>年までに，国，地域，地球レベルでの生物多様性の</a:t>
            </a:r>
            <a:r>
              <a:rPr lang="ja-JP" altLang="ja-JP" sz="2400" dirty="0" smtClean="0">
                <a:solidFill>
                  <a:srgbClr val="FF0000"/>
                </a:solidFill>
                <a:latin typeface="HGSｺﾞｼｯｸE" pitchFamily="50" charset="-128"/>
                <a:ea typeface="HGSｺﾞｼｯｸE" pitchFamily="50" charset="-128"/>
              </a:rPr>
              <a:t>損失の速度を顕著に低下</a:t>
            </a:r>
            <a:r>
              <a:rPr lang="ja-JP" altLang="ja-JP" sz="2400" dirty="0" smtClean="0">
                <a:latin typeface="HGSｺﾞｼｯｸE" pitchFamily="50" charset="-128"/>
                <a:ea typeface="HGSｺﾞｼｯｸE" pitchFamily="50" charset="-128"/>
              </a:rPr>
              <a:t>させる」</a:t>
            </a:r>
            <a:endParaRPr lang="en-US" altLang="ja-JP" sz="2400" dirty="0" smtClean="0">
              <a:latin typeface="HGSｺﾞｼｯｸE" pitchFamily="50" charset="-128"/>
              <a:ea typeface="HGSｺﾞｼｯｸE" pitchFamily="50" charset="-128"/>
            </a:endParaRPr>
          </a:p>
          <a:p>
            <a:r>
              <a:rPr lang="ja-JP" altLang="en-US" sz="2800" dirty="0" smtClean="0">
                <a:latin typeface="HGSｺﾞｼｯｸE" pitchFamily="50" charset="-128"/>
                <a:ea typeface="HGSｺﾞｼｯｸE" pitchFamily="50" charset="-128"/>
              </a:rPr>
              <a:t>目標は</a:t>
            </a:r>
            <a:r>
              <a:rPr lang="ja-JP" altLang="en-US" sz="2800" dirty="0" smtClean="0">
                <a:solidFill>
                  <a:srgbClr val="FF0000"/>
                </a:solidFill>
                <a:latin typeface="HGSｺﾞｼｯｸE" pitchFamily="50" charset="-128"/>
                <a:ea typeface="HGSｺﾞｼｯｸE" pitchFamily="50" charset="-128"/>
              </a:rPr>
              <a:t>未達成</a:t>
            </a:r>
            <a:r>
              <a:rPr lang="ja-JP" altLang="en-US" sz="2800" dirty="0" smtClean="0">
                <a:latin typeface="HGSｺﾞｼｯｸE" pitchFamily="50" charset="-128"/>
                <a:ea typeface="HGSｺﾞｼｯｸE" pitchFamily="50" charset="-128"/>
              </a:rPr>
              <a:t>（</a:t>
            </a:r>
            <a:r>
              <a:rPr lang="en-US" altLang="ja-JP" sz="2800" dirty="0" smtClean="0">
                <a:latin typeface="HGSｺﾞｼｯｸE" pitchFamily="50" charset="-128"/>
                <a:ea typeface="HGSｺﾞｼｯｸE" pitchFamily="50" charset="-128"/>
              </a:rPr>
              <a:t>2010</a:t>
            </a:r>
            <a:r>
              <a:rPr lang="ja-JP" altLang="en-US" sz="2800" dirty="0" smtClean="0">
                <a:latin typeface="HGSｺﾞｼｯｸE" pitchFamily="50" charset="-128"/>
                <a:ea typeface="HGSｺﾞｼｯｸE" pitchFamily="50" charset="-128"/>
              </a:rPr>
              <a:t>年）：</a:t>
            </a:r>
            <a:r>
              <a:rPr lang="ja-JP" altLang="ja-JP" sz="2800" dirty="0" smtClean="0">
                <a:latin typeface="HGSｺﾞｼｯｸE" pitchFamily="50" charset="-128"/>
                <a:ea typeface="HGSｺﾞｼｯｸE" pitchFamily="50" charset="-128"/>
              </a:rPr>
              <a:t>生物多様性への</a:t>
            </a:r>
            <a:r>
              <a:rPr lang="ja-JP" altLang="ja-JP" sz="2800" dirty="0" smtClean="0">
                <a:solidFill>
                  <a:srgbClr val="FF0000"/>
                </a:solidFill>
                <a:latin typeface="HGSｺﾞｼｯｸE" pitchFamily="50" charset="-128"/>
                <a:ea typeface="HGSｺﾞｼｯｸE" pitchFamily="50" charset="-128"/>
              </a:rPr>
              <a:t>圧力</a:t>
            </a:r>
            <a:r>
              <a:rPr lang="ja-JP" altLang="ja-JP" sz="2800" dirty="0" smtClean="0">
                <a:latin typeface="HGSｺﾞｼｯｸE" pitchFamily="50" charset="-128"/>
                <a:ea typeface="HGSｺﾞｼｯｸE" pitchFamily="50" charset="-128"/>
              </a:rPr>
              <a:t>に対処するのに十分な対策が取られなかった。生物多様性の問題は、より広範な政策や戦略</a:t>
            </a:r>
            <a:r>
              <a:rPr lang="ja-JP" altLang="en-US" sz="2800" dirty="0" smtClean="0">
                <a:latin typeface="HGSｺﾞｼｯｸE" pitchFamily="50" charset="-128"/>
                <a:ea typeface="HGSｺﾞｼｯｸE" pitchFamily="50" charset="-128"/>
              </a:rPr>
              <a:t>では組み込まれなかった（</a:t>
            </a:r>
            <a:r>
              <a:rPr lang="ja-JP" altLang="en-US" sz="2800" dirty="0" smtClean="0">
                <a:solidFill>
                  <a:srgbClr val="FF0000"/>
                </a:solidFill>
                <a:latin typeface="HGSｺﾞｼｯｸE" pitchFamily="50" charset="-128"/>
                <a:ea typeface="HGSｺﾞｼｯｸE" pitchFamily="50" charset="-128"/>
              </a:rPr>
              <a:t>主流</a:t>
            </a:r>
            <a:r>
              <a:rPr lang="ja-JP" altLang="en-US" sz="2800" dirty="0" smtClean="0">
                <a:latin typeface="HGSｺﾞｼｯｸE" pitchFamily="50" charset="-128"/>
                <a:ea typeface="HGSｺﾞｼｯｸE" pitchFamily="50" charset="-128"/>
              </a:rPr>
              <a:t>となっていなかった）。</a:t>
            </a:r>
            <a:endParaRPr lang="ja-JP" altLang="ja-JP" sz="2800" dirty="0" smtClean="0">
              <a:latin typeface="HGSｺﾞｼｯｸE" pitchFamily="50" charset="-128"/>
              <a:ea typeface="HGSｺﾞｼｯｸE" pitchFamily="50" charset="-128"/>
            </a:endParaRPr>
          </a:p>
          <a:p>
            <a:endParaRPr kumimoji="1" lang="ja-JP" altLang="en-US" sz="2800" dirty="0">
              <a:latin typeface="HGSｺﾞｼｯｸE" pitchFamily="50" charset="-128"/>
              <a:ea typeface="HGSｺﾞｼｯｸE" pitchFamily="50" charset="-128"/>
            </a:endParaRPr>
          </a:p>
        </p:txBody>
      </p:sp>
      <p:sp>
        <p:nvSpPr>
          <p:cNvPr id="4" name="スライド番号プレースホルダ 3"/>
          <p:cNvSpPr>
            <a:spLocks noGrp="1"/>
          </p:cNvSpPr>
          <p:nvPr>
            <p:ph type="sldNum" sz="quarter" idx="12"/>
          </p:nvPr>
        </p:nvSpPr>
        <p:spPr/>
        <p:txBody>
          <a:bodyPr/>
          <a:lstStyle/>
          <a:p>
            <a:fld id="{2D415738-B414-46F1-B711-0EEE91B0192E}" type="slidenum">
              <a:rPr lang="en-US" altLang="ja-JP" smtClean="0"/>
              <a:pPr/>
              <a:t>5</a:t>
            </a:fld>
            <a:endParaRPr lang="en-US" altLang="ja-JP"/>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HGSｺﾞｼｯｸE" pitchFamily="50" charset="-128"/>
                <a:ea typeface="HGSｺﾞｼｯｸE" pitchFamily="50" charset="-128"/>
              </a:rPr>
              <a:t>2. </a:t>
            </a:r>
            <a:r>
              <a:rPr lang="ja-JP" altLang="en-US" dirty="0" smtClean="0">
                <a:latin typeface="HGSｺﾞｼｯｸE" pitchFamily="50" charset="-128"/>
                <a:ea typeface="HGSｺﾞｼｯｸE" pitchFamily="50" charset="-128"/>
              </a:rPr>
              <a:t>第</a:t>
            </a:r>
            <a:r>
              <a:rPr lang="en-US" altLang="ja-JP" dirty="0" smtClean="0">
                <a:latin typeface="HGSｺﾞｼｯｸE" pitchFamily="50" charset="-128"/>
                <a:ea typeface="HGSｺﾞｼｯｸE" pitchFamily="50" charset="-128"/>
              </a:rPr>
              <a:t>10</a:t>
            </a:r>
            <a:r>
              <a:rPr lang="ja-JP" altLang="en-US" dirty="0" smtClean="0">
                <a:latin typeface="HGSｺﾞｼｯｸE" pitchFamily="50" charset="-128"/>
                <a:ea typeface="HGSｺﾞｼｯｸE" pitchFamily="50" charset="-128"/>
              </a:rPr>
              <a:t>回締約国会議</a:t>
            </a:r>
            <a:r>
              <a:rPr lang="en-US" altLang="ja-JP" dirty="0" smtClean="0">
                <a:solidFill>
                  <a:srgbClr val="FF3300"/>
                </a:solidFill>
                <a:latin typeface="HGSｺﾞｼｯｸE" pitchFamily="50" charset="-128"/>
                <a:ea typeface="HGSｺﾞｼｯｸE" pitchFamily="50" charset="-128"/>
              </a:rPr>
              <a:t>(COP10)</a:t>
            </a:r>
            <a:endParaRPr kumimoji="1" lang="ja-JP" altLang="en-US" dirty="0"/>
          </a:p>
        </p:txBody>
      </p:sp>
      <p:sp>
        <p:nvSpPr>
          <p:cNvPr id="3" name="コンテンツ プレースホルダ 2"/>
          <p:cNvSpPr>
            <a:spLocks noGrp="1"/>
          </p:cNvSpPr>
          <p:nvPr>
            <p:ph idx="1"/>
          </p:nvPr>
        </p:nvSpPr>
        <p:spPr/>
        <p:txBody>
          <a:bodyPr/>
          <a:lstStyle/>
          <a:p>
            <a:pPr>
              <a:lnSpc>
                <a:spcPct val="90000"/>
              </a:lnSpc>
            </a:pPr>
            <a:r>
              <a:rPr lang="en-US" altLang="ja-JP" sz="3200" dirty="0" smtClean="0">
                <a:latin typeface="HGSｺﾞｼｯｸE" pitchFamily="50" charset="-128"/>
                <a:ea typeface="HGSｺﾞｼｯｸE" pitchFamily="50" charset="-128"/>
              </a:rPr>
              <a:t>2010</a:t>
            </a:r>
            <a:r>
              <a:rPr lang="ja-JP" altLang="en-US" sz="3200" dirty="0" smtClean="0">
                <a:latin typeface="HGSｺﾞｼｯｸE" pitchFamily="50" charset="-128"/>
                <a:ea typeface="HGSｺﾞｼｯｸE" pitchFamily="50" charset="-128"/>
              </a:rPr>
              <a:t>年</a:t>
            </a:r>
            <a:r>
              <a:rPr lang="en-US" altLang="ja-JP" sz="3200" dirty="0" smtClean="0">
                <a:latin typeface="HGSｺﾞｼｯｸE" pitchFamily="50" charset="-128"/>
                <a:ea typeface="HGSｺﾞｼｯｸE" pitchFamily="50" charset="-128"/>
              </a:rPr>
              <a:t>10</a:t>
            </a:r>
            <a:r>
              <a:rPr lang="ja-JP" altLang="en-US" sz="3200" dirty="0" smtClean="0">
                <a:latin typeface="HGSｺﾞｼｯｸE" pitchFamily="50" charset="-128"/>
                <a:ea typeface="HGSｺﾞｼｯｸE" pitchFamily="50" charset="-128"/>
              </a:rPr>
              <a:t>月</a:t>
            </a:r>
            <a:r>
              <a:rPr lang="en-US" altLang="ja-JP" sz="3200" dirty="0" smtClean="0">
                <a:latin typeface="HGSｺﾞｼｯｸE" pitchFamily="50" charset="-128"/>
                <a:ea typeface="HGSｺﾞｼｯｸE" pitchFamily="50" charset="-128"/>
              </a:rPr>
              <a:t>18</a:t>
            </a:r>
            <a:r>
              <a:rPr lang="ja-JP" altLang="en-US" sz="3200" dirty="0" smtClean="0">
                <a:latin typeface="HGSｺﾞｼｯｸE" pitchFamily="50" charset="-128"/>
                <a:ea typeface="HGSｺﾞｼｯｸE" pitchFamily="50" charset="-128"/>
              </a:rPr>
              <a:t>日～</a:t>
            </a:r>
            <a:r>
              <a:rPr lang="en-US" altLang="ja-JP" sz="3200" dirty="0" smtClean="0">
                <a:latin typeface="HGSｺﾞｼｯｸE" pitchFamily="50" charset="-128"/>
                <a:ea typeface="HGSｺﾞｼｯｸE" pitchFamily="50" charset="-128"/>
              </a:rPr>
              <a:t>29</a:t>
            </a:r>
            <a:r>
              <a:rPr lang="ja-JP" altLang="en-US" sz="3200" dirty="0" smtClean="0">
                <a:latin typeface="HGSｺﾞｼｯｸE" pitchFamily="50" charset="-128"/>
                <a:ea typeface="HGSｺﾞｼｯｸE" pitchFamily="50" charset="-128"/>
              </a:rPr>
              <a:t>日、生物多様性条約</a:t>
            </a:r>
            <a:r>
              <a:rPr lang="en-US" altLang="ja-JP" sz="3200" dirty="0" smtClean="0">
                <a:latin typeface="HGSｺﾞｼｯｸE" pitchFamily="50" charset="-128"/>
                <a:ea typeface="HGSｺﾞｼｯｸE" pitchFamily="50" charset="-128"/>
              </a:rPr>
              <a:t>(CBD)</a:t>
            </a:r>
            <a:r>
              <a:rPr lang="ja-JP" altLang="en-US" sz="3200" dirty="0" smtClean="0">
                <a:latin typeface="HGSｺﾞｼｯｸE" pitchFamily="50" charset="-128"/>
                <a:ea typeface="HGSｺﾞｼｯｸE" pitchFamily="50" charset="-128"/>
              </a:rPr>
              <a:t>第</a:t>
            </a:r>
            <a:r>
              <a:rPr lang="en-US" altLang="ja-JP" sz="3200" dirty="0" smtClean="0">
                <a:latin typeface="HGSｺﾞｼｯｸE" pitchFamily="50" charset="-128"/>
                <a:ea typeface="HGSｺﾞｼｯｸE" pitchFamily="50" charset="-128"/>
              </a:rPr>
              <a:t>10</a:t>
            </a:r>
            <a:r>
              <a:rPr lang="ja-JP" altLang="en-US" sz="3200" dirty="0" smtClean="0">
                <a:latin typeface="HGSｺﾞｼｯｸE" pitchFamily="50" charset="-128"/>
                <a:ea typeface="HGSｺﾞｼｯｸE" pitchFamily="50" charset="-128"/>
              </a:rPr>
              <a:t>回締約国会議</a:t>
            </a:r>
            <a:r>
              <a:rPr lang="en-US" altLang="ja-JP" sz="3200" dirty="0" smtClean="0">
                <a:latin typeface="HGSｺﾞｼｯｸE" pitchFamily="50" charset="-128"/>
                <a:ea typeface="HGSｺﾞｼｯｸE" pitchFamily="50" charset="-128"/>
              </a:rPr>
              <a:t>(COP10)</a:t>
            </a:r>
            <a:r>
              <a:rPr lang="ja-JP" altLang="en-US" sz="3200" dirty="0" smtClean="0">
                <a:latin typeface="HGSｺﾞｼｯｸE" pitchFamily="50" charset="-128"/>
                <a:ea typeface="HGSｺﾞｼｯｸE" pitchFamily="50" charset="-128"/>
              </a:rPr>
              <a:t>が名古屋で開催された。</a:t>
            </a:r>
            <a:endParaRPr lang="en-US" altLang="ja-JP" sz="3200" dirty="0" smtClean="0">
              <a:latin typeface="HGSｺﾞｼｯｸE" pitchFamily="50" charset="-128"/>
              <a:ea typeface="HGSｺﾞｼｯｸE" pitchFamily="50" charset="-128"/>
            </a:endParaRPr>
          </a:p>
          <a:p>
            <a:pPr>
              <a:lnSpc>
                <a:spcPct val="90000"/>
              </a:lnSpc>
            </a:pPr>
            <a:r>
              <a:rPr lang="ja-JP" altLang="en-US" sz="3200" dirty="0" smtClean="0">
                <a:latin typeface="HGSｺﾞｼｯｸE" pitchFamily="50" charset="-128"/>
                <a:ea typeface="HGSｺﾞｼｯｸE" pitchFamily="50" charset="-128"/>
              </a:rPr>
              <a:t>全体会合の下、</a:t>
            </a:r>
            <a:r>
              <a:rPr lang="en-US" altLang="ja-JP" sz="3200" dirty="0" smtClean="0">
                <a:latin typeface="HGSｺﾞｼｯｸE" pitchFamily="50" charset="-128"/>
                <a:ea typeface="HGSｺﾞｼｯｸE" pitchFamily="50" charset="-128"/>
              </a:rPr>
              <a:t>WG</a:t>
            </a:r>
            <a:r>
              <a:rPr lang="ja-JP" altLang="en-US" sz="3200" dirty="0" smtClean="0">
                <a:latin typeface="HGSｺﾞｼｯｸE" pitchFamily="50" charset="-128"/>
                <a:ea typeface="HGSｺﾞｼｯｸE" pitchFamily="50" charset="-128"/>
              </a:rPr>
              <a:t>１、</a:t>
            </a:r>
            <a:r>
              <a:rPr lang="en-US" altLang="ja-JP" sz="3200" dirty="0" smtClean="0">
                <a:latin typeface="HGSｺﾞｼｯｸE" pitchFamily="50" charset="-128"/>
                <a:ea typeface="HGSｺﾞｼｯｸE" pitchFamily="50" charset="-128"/>
              </a:rPr>
              <a:t>WG</a:t>
            </a:r>
            <a:r>
              <a:rPr lang="ja-JP" altLang="en-US" sz="3200" dirty="0" smtClean="0">
                <a:latin typeface="HGSｺﾞｼｯｸE" pitchFamily="50" charset="-128"/>
                <a:ea typeface="HGSｺﾞｼｯｸE" pitchFamily="50" charset="-128"/>
              </a:rPr>
              <a:t>２、</a:t>
            </a:r>
            <a:r>
              <a:rPr lang="en-US" altLang="ja-JP" sz="3200" dirty="0" smtClean="0">
                <a:latin typeface="HGSｺﾞｼｯｸE" pitchFamily="50" charset="-128"/>
                <a:ea typeface="HGSｺﾞｼｯｸE" pitchFamily="50" charset="-128"/>
              </a:rPr>
              <a:t>ABS</a:t>
            </a:r>
            <a:r>
              <a:rPr lang="ja-JP" altLang="en-US" sz="3200" dirty="0" smtClean="0">
                <a:latin typeface="HGSｺﾞｼｯｸE" pitchFamily="50" charset="-128"/>
                <a:ea typeface="HGSｺﾞｼｯｸE" pitchFamily="50" charset="-128"/>
              </a:rPr>
              <a:t>に分かれて議論。</a:t>
            </a:r>
            <a:endParaRPr lang="en-US" altLang="ja-JP" sz="3200" dirty="0" smtClean="0">
              <a:latin typeface="HGSｺﾞｼｯｸE" pitchFamily="50" charset="-128"/>
              <a:ea typeface="HGSｺﾞｼｯｸE" pitchFamily="50" charset="-128"/>
            </a:endParaRPr>
          </a:p>
          <a:p>
            <a:pPr>
              <a:lnSpc>
                <a:spcPct val="90000"/>
              </a:lnSpc>
            </a:pPr>
            <a:r>
              <a:rPr lang="ja-JP" altLang="en-US" sz="3200" dirty="0" smtClean="0">
                <a:latin typeface="HGSｺﾞｼｯｸE" pitchFamily="50" charset="-128"/>
                <a:ea typeface="HGSｺﾞｼｯｸE" pitchFamily="50" charset="-128"/>
              </a:rPr>
              <a:t>ハイレベル会合：</a:t>
            </a:r>
            <a:r>
              <a:rPr lang="en-US" altLang="ja-JP" sz="3200" dirty="0" smtClean="0">
                <a:latin typeface="HGSｺﾞｼｯｸE" pitchFamily="50" charset="-128"/>
                <a:ea typeface="HGSｺﾞｼｯｸE" pitchFamily="50" charset="-128"/>
              </a:rPr>
              <a:t>27</a:t>
            </a:r>
            <a:r>
              <a:rPr lang="ja-JP" altLang="en-US" sz="3200" dirty="0" smtClean="0">
                <a:latin typeface="HGSｺﾞｼｯｸE" pitchFamily="50" charset="-128"/>
                <a:ea typeface="HGSｺﾞｼｯｸE" pitchFamily="50" charset="-128"/>
              </a:rPr>
              <a:t>～</a:t>
            </a:r>
            <a:r>
              <a:rPr lang="en-US" altLang="ja-JP" sz="3200" dirty="0" smtClean="0">
                <a:latin typeface="HGSｺﾞｼｯｸE" pitchFamily="50" charset="-128"/>
                <a:ea typeface="HGSｺﾞｼｯｸE" pitchFamily="50" charset="-128"/>
              </a:rPr>
              <a:t>29</a:t>
            </a:r>
            <a:r>
              <a:rPr lang="ja-JP" altLang="en-US" sz="3200" dirty="0" smtClean="0">
                <a:latin typeface="HGSｺﾞｼｯｸE" pitchFamily="50" charset="-128"/>
                <a:ea typeface="HGSｺﾞｼｯｸE" pitchFamily="50" charset="-128"/>
              </a:rPr>
              <a:t>日（</a:t>
            </a:r>
            <a:r>
              <a:rPr lang="en-US" altLang="ja-JP" sz="3200" dirty="0" smtClean="0">
                <a:latin typeface="HGSｺﾞｼｯｸE" pitchFamily="50" charset="-128"/>
                <a:ea typeface="HGSｺﾞｼｯｸE" pitchFamily="50" charset="-128"/>
              </a:rPr>
              <a:t>122</a:t>
            </a:r>
            <a:r>
              <a:rPr lang="ja-JP" altLang="en-US" sz="3200" dirty="0" smtClean="0">
                <a:latin typeface="HGSｺﾞｼｯｸE" pitchFamily="50" charset="-128"/>
                <a:ea typeface="HGSｺﾞｼｯｸE" pitchFamily="50" charset="-128"/>
              </a:rPr>
              <a:t>人の大臣と</a:t>
            </a:r>
            <a:r>
              <a:rPr lang="en-US" altLang="ja-JP" sz="3200" dirty="0" smtClean="0">
                <a:latin typeface="HGSｺﾞｼｯｸE" pitchFamily="50" charset="-128"/>
                <a:ea typeface="HGSｺﾞｼｯｸE" pitchFamily="50" charset="-128"/>
              </a:rPr>
              <a:t>5</a:t>
            </a:r>
            <a:r>
              <a:rPr lang="ja-JP" altLang="en-US" sz="3200" dirty="0" smtClean="0">
                <a:latin typeface="HGSｺﾞｼｯｸE" pitchFamily="50" charset="-128"/>
                <a:ea typeface="HGSｺﾞｼｯｸE" pitchFamily="50" charset="-128"/>
              </a:rPr>
              <a:t>人の国家首脳が参加）</a:t>
            </a:r>
            <a:endParaRPr lang="en-US" altLang="ja-JP" sz="3200" dirty="0" smtClean="0">
              <a:latin typeface="HGSｺﾞｼｯｸE" pitchFamily="50" charset="-128"/>
              <a:ea typeface="HGSｺﾞｼｯｸE" pitchFamily="50" charset="-128"/>
            </a:endParaRPr>
          </a:p>
          <a:p>
            <a:pPr>
              <a:lnSpc>
                <a:spcPct val="90000"/>
              </a:lnSpc>
            </a:pPr>
            <a:r>
              <a:rPr lang="ja-JP" altLang="en-US" sz="3200" dirty="0" smtClean="0">
                <a:latin typeface="HGSｺﾞｼｯｸE" pitchFamily="50" charset="-128"/>
                <a:ea typeface="HGSｺﾞｼｯｸE" pitchFamily="50" charset="-128"/>
              </a:rPr>
              <a:t>参加者</a:t>
            </a:r>
            <a:r>
              <a:rPr lang="en-US" altLang="ja-JP" sz="3200" dirty="0" smtClean="0">
                <a:latin typeface="HGSｺﾞｼｯｸE" pitchFamily="50" charset="-128"/>
                <a:ea typeface="HGSｺﾞｼｯｸE" pitchFamily="50" charset="-128"/>
              </a:rPr>
              <a:t>:18,000</a:t>
            </a:r>
            <a:r>
              <a:rPr lang="ja-JP" altLang="en-US" sz="3200" dirty="0" smtClean="0">
                <a:latin typeface="HGSｺﾞｼｯｸE" pitchFamily="50" charset="-128"/>
                <a:ea typeface="HGSｺﾞｼｯｸE" pitchFamily="50" charset="-128"/>
              </a:rPr>
              <a:t>人</a:t>
            </a:r>
            <a:endParaRPr lang="en-US" altLang="ja-JP" sz="3200" dirty="0" smtClean="0">
              <a:latin typeface="HGSｺﾞｼｯｸE" pitchFamily="50" charset="-128"/>
              <a:ea typeface="HGSｺﾞｼｯｸE" pitchFamily="50" charset="-128"/>
            </a:endParaRPr>
          </a:p>
          <a:p>
            <a:pPr>
              <a:lnSpc>
                <a:spcPct val="90000"/>
              </a:lnSpc>
            </a:pPr>
            <a:endParaRPr lang="en-US" altLang="ja-JP" sz="3200" dirty="0" smtClean="0">
              <a:latin typeface="HGSｺﾞｼｯｸE" pitchFamily="50" charset="-128"/>
              <a:ea typeface="HGSｺﾞｼｯｸE" pitchFamily="50" charset="-128"/>
            </a:endParaRPr>
          </a:p>
          <a:p>
            <a:pPr>
              <a:lnSpc>
                <a:spcPct val="90000"/>
              </a:lnSpc>
            </a:pPr>
            <a:endParaRPr lang="en-US" altLang="ja-JP" sz="3200" dirty="0" smtClean="0">
              <a:latin typeface="HGSｺﾞｼｯｸE" pitchFamily="50" charset="-128"/>
              <a:ea typeface="HGSｺﾞｼｯｸE" pitchFamily="50" charset="-128"/>
            </a:endParaRPr>
          </a:p>
          <a:p>
            <a:pPr>
              <a:lnSpc>
                <a:spcPct val="90000"/>
              </a:lnSpc>
            </a:pPr>
            <a:endParaRPr lang="en-US" altLang="ja-JP" sz="3200" dirty="0" smtClean="0">
              <a:latin typeface="HGSｺﾞｼｯｸE" pitchFamily="50" charset="-128"/>
              <a:ea typeface="HGSｺﾞｼｯｸE" pitchFamily="50" charset="-128"/>
            </a:endParaRPr>
          </a:p>
          <a:p>
            <a:endParaRPr kumimoji="1" lang="ja-JP" altLang="en-US" dirty="0"/>
          </a:p>
        </p:txBody>
      </p:sp>
      <p:sp>
        <p:nvSpPr>
          <p:cNvPr id="4" name="スライド番号プレースホルダ 3"/>
          <p:cNvSpPr>
            <a:spLocks noGrp="1"/>
          </p:cNvSpPr>
          <p:nvPr>
            <p:ph type="sldNum" sz="quarter" idx="12"/>
          </p:nvPr>
        </p:nvSpPr>
        <p:spPr/>
        <p:txBody>
          <a:bodyPr/>
          <a:lstStyle/>
          <a:p>
            <a:fld id="{2D415738-B414-46F1-B711-0EEE91B0192E}" type="slidenum">
              <a:rPr lang="en-US" altLang="ja-JP" smtClean="0"/>
              <a:pPr/>
              <a:t>6</a:t>
            </a:fld>
            <a:endParaRPr lang="en-US" altLang="ja-JP"/>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HGSｺﾞｼｯｸE" pitchFamily="50" charset="-128"/>
                <a:ea typeface="HGSｺﾞｼｯｸE" pitchFamily="50" charset="-128"/>
              </a:rPr>
              <a:t>2. COP10</a:t>
            </a:r>
            <a:r>
              <a:rPr lang="ja-JP" altLang="en-US" dirty="0" smtClean="0">
                <a:latin typeface="HGSｺﾞｼｯｸE" pitchFamily="50" charset="-128"/>
                <a:ea typeface="HGSｺﾞｼｯｸE" pitchFamily="50" charset="-128"/>
              </a:rPr>
              <a:t>の成果と評価</a:t>
            </a:r>
            <a:r>
              <a:rPr lang="en-US" altLang="ja-JP" dirty="0" smtClean="0">
                <a:latin typeface="HGSｺﾞｼｯｸE" pitchFamily="50" charset="-128"/>
                <a:ea typeface="HGSｺﾞｼｯｸE" pitchFamily="50" charset="-128"/>
              </a:rPr>
              <a:t/>
            </a:r>
            <a:br>
              <a:rPr lang="en-US" altLang="ja-JP" dirty="0" smtClean="0">
                <a:latin typeface="HGSｺﾞｼｯｸE" pitchFamily="50" charset="-128"/>
                <a:ea typeface="HGSｺﾞｼｯｸE" pitchFamily="50" charset="-128"/>
              </a:rPr>
            </a:br>
            <a:r>
              <a:rPr lang="en-US" altLang="ja-JP" dirty="0" smtClean="0">
                <a:latin typeface="HGSｺﾞｼｯｸE" pitchFamily="50" charset="-128"/>
                <a:ea typeface="HGSｺﾞｼｯｸE" pitchFamily="50" charset="-128"/>
              </a:rPr>
              <a:t>2.1 </a:t>
            </a:r>
            <a:r>
              <a:rPr lang="ja-JP" altLang="en-US" dirty="0" smtClean="0">
                <a:latin typeface="HGSｺﾞｼｯｸE" pitchFamily="50" charset="-128"/>
                <a:ea typeface="HGSｺﾞｼｯｸE" pitchFamily="50" charset="-128"/>
              </a:rPr>
              <a:t>概要</a:t>
            </a:r>
            <a:endParaRPr kumimoji="1" lang="ja-JP" altLang="en-US" dirty="0"/>
          </a:p>
        </p:txBody>
      </p:sp>
      <p:sp>
        <p:nvSpPr>
          <p:cNvPr id="3" name="コンテンツ プレースホルダ 2"/>
          <p:cNvSpPr>
            <a:spLocks noGrp="1"/>
          </p:cNvSpPr>
          <p:nvPr>
            <p:ph idx="1"/>
          </p:nvPr>
        </p:nvSpPr>
        <p:spPr/>
        <p:txBody>
          <a:bodyPr/>
          <a:lstStyle/>
          <a:p>
            <a:pPr marL="514350" indent="-514350">
              <a:buNone/>
            </a:pPr>
            <a:r>
              <a:rPr kumimoji="1" lang="en-US" altLang="ja-JP" dirty="0" smtClean="0"/>
              <a:t>3</a:t>
            </a:r>
            <a:r>
              <a:rPr kumimoji="1" lang="ja-JP" altLang="en-US" dirty="0" err="1" smtClean="0"/>
              <a:t>つの</a:t>
            </a:r>
            <a:r>
              <a:rPr kumimoji="1" lang="ja-JP" altLang="en-US" dirty="0" smtClean="0"/>
              <a:t>相互に関係する合意が成立（</a:t>
            </a:r>
            <a:r>
              <a:rPr kumimoji="1" lang="en-US" altLang="ja-JP" dirty="0" smtClean="0"/>
              <a:t>30</a:t>
            </a:r>
            <a:r>
              <a:rPr kumimoji="1" lang="ja-JP" altLang="en-US" dirty="0" smtClean="0"/>
              <a:t>日午前</a:t>
            </a:r>
            <a:r>
              <a:rPr kumimoji="1" lang="en-US" altLang="ja-JP" dirty="0" smtClean="0"/>
              <a:t>2</a:t>
            </a:r>
            <a:r>
              <a:rPr kumimoji="1" lang="ja-JP" altLang="en-US" dirty="0" smtClean="0"/>
              <a:t>時）</a:t>
            </a:r>
            <a:endParaRPr kumimoji="1" lang="en-US" altLang="ja-JP" dirty="0" smtClean="0"/>
          </a:p>
          <a:p>
            <a:pPr marL="514350" indent="-514350">
              <a:buFont typeface="+mj-ea"/>
              <a:buAutoNum type="circleNumDbPlain"/>
            </a:pPr>
            <a:r>
              <a:rPr lang="ja-JP" altLang="en-US" dirty="0" smtClean="0"/>
              <a:t>新</a:t>
            </a:r>
            <a:r>
              <a:rPr kumimoji="1" lang="ja-JP" altLang="en-US" dirty="0" smtClean="0"/>
              <a:t>戦略計画（</a:t>
            </a:r>
            <a:r>
              <a:rPr kumimoji="1" lang="en-US" altLang="ja-JP" dirty="0" smtClean="0"/>
              <a:t>2020</a:t>
            </a:r>
            <a:r>
              <a:rPr kumimoji="1" lang="ja-JP" altLang="en-US" dirty="0" smtClean="0"/>
              <a:t>年目標）（</a:t>
            </a:r>
            <a:r>
              <a:rPr kumimoji="1" lang="ja-JP" altLang="en-US" dirty="0" smtClean="0">
                <a:solidFill>
                  <a:srgbClr val="FF0000"/>
                </a:solidFill>
              </a:rPr>
              <a:t>愛知ターゲット</a:t>
            </a:r>
            <a:r>
              <a:rPr kumimoji="1" lang="ja-JP" altLang="en-US" dirty="0" smtClean="0"/>
              <a:t>）</a:t>
            </a:r>
            <a:endParaRPr kumimoji="1" lang="en-US" altLang="ja-JP" dirty="0" smtClean="0"/>
          </a:p>
          <a:p>
            <a:pPr marL="514350" indent="-514350">
              <a:buFont typeface="+mj-ea"/>
              <a:buAutoNum type="circleNumDbPlain"/>
            </a:pPr>
            <a:r>
              <a:rPr lang="ja-JP" altLang="en-US" dirty="0" smtClean="0">
                <a:solidFill>
                  <a:srgbClr val="FF0000"/>
                </a:solidFill>
              </a:rPr>
              <a:t>資金</a:t>
            </a:r>
            <a:r>
              <a:rPr lang="ja-JP" altLang="en-US" dirty="0" smtClean="0"/>
              <a:t>動員計画</a:t>
            </a:r>
            <a:endParaRPr lang="en-US" altLang="ja-JP" dirty="0" smtClean="0"/>
          </a:p>
          <a:p>
            <a:pPr marL="514350" indent="-514350">
              <a:buFont typeface="+mj-ea"/>
              <a:buAutoNum type="circleNumDbPlain"/>
            </a:pPr>
            <a:r>
              <a:rPr kumimoji="1" lang="ja-JP" altLang="en-US" dirty="0" smtClean="0"/>
              <a:t>遺伝資源へのアクセスと利益配分（</a:t>
            </a:r>
            <a:r>
              <a:rPr kumimoji="1" lang="en-US" altLang="ja-JP" dirty="0" smtClean="0">
                <a:solidFill>
                  <a:srgbClr val="FF0000"/>
                </a:solidFill>
              </a:rPr>
              <a:t>ABS</a:t>
            </a:r>
            <a:r>
              <a:rPr kumimoji="1" lang="en-US" altLang="ja-JP" dirty="0" smtClean="0"/>
              <a:t>:</a:t>
            </a:r>
            <a:r>
              <a:rPr lang="en-US" altLang="ja-JP" dirty="0" smtClean="0"/>
              <a:t> Access and benefit sharing)</a:t>
            </a:r>
            <a:r>
              <a:rPr lang="ja-JP" altLang="en-US" dirty="0" smtClean="0"/>
              <a:t>に関する議定書（</a:t>
            </a:r>
            <a:r>
              <a:rPr lang="ja-JP" altLang="en-US" dirty="0" smtClean="0">
                <a:solidFill>
                  <a:srgbClr val="FF0000"/>
                </a:solidFill>
              </a:rPr>
              <a:t>名古屋議定書</a:t>
            </a:r>
            <a:r>
              <a:rPr lang="ja-JP" altLang="en-US" dirty="0" smtClean="0"/>
              <a:t>）</a:t>
            </a:r>
            <a:endParaRPr lang="en-US" altLang="ja-JP" dirty="0" smtClean="0"/>
          </a:p>
        </p:txBody>
      </p:sp>
      <p:sp>
        <p:nvSpPr>
          <p:cNvPr id="4" name="スライド番号プレースホルダ 3"/>
          <p:cNvSpPr>
            <a:spLocks noGrp="1"/>
          </p:cNvSpPr>
          <p:nvPr>
            <p:ph type="sldNum" sz="quarter" idx="12"/>
          </p:nvPr>
        </p:nvSpPr>
        <p:spPr/>
        <p:txBody>
          <a:bodyPr/>
          <a:lstStyle/>
          <a:p>
            <a:fld id="{2D415738-B414-46F1-B711-0EEE91B0192E}" type="slidenum">
              <a:rPr lang="en-US" altLang="ja-JP" smtClean="0"/>
              <a:pPr/>
              <a:t>7</a:t>
            </a:fld>
            <a:endParaRPr lang="en-US" altLang="ja-JP"/>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3.2 </a:t>
            </a:r>
            <a:r>
              <a:rPr lang="ja-JP" altLang="en-US" dirty="0" smtClean="0"/>
              <a:t>新戦略計画（</a:t>
            </a:r>
            <a:r>
              <a:rPr lang="en-US" altLang="ja-JP" dirty="0" smtClean="0"/>
              <a:t>2020</a:t>
            </a:r>
            <a:r>
              <a:rPr lang="ja-JP" altLang="en-US" dirty="0" smtClean="0"/>
              <a:t>年目標）</a:t>
            </a:r>
            <a:r>
              <a:rPr lang="en-US" altLang="ja-JP" dirty="0" smtClean="0"/>
              <a:t/>
            </a:r>
            <a:br>
              <a:rPr lang="en-US" altLang="ja-JP" dirty="0" smtClean="0"/>
            </a:br>
            <a:r>
              <a:rPr lang="en-US" altLang="ja-JP" dirty="0" smtClean="0"/>
              <a:t>(1) 2050</a:t>
            </a:r>
            <a:r>
              <a:rPr lang="ja-JP" altLang="en-US" dirty="0" smtClean="0"/>
              <a:t>年のビジョン（展望）</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自然と共生する世界</a:t>
            </a:r>
            <a:endParaRPr lang="en-US" altLang="ja-JP" dirty="0" smtClean="0"/>
          </a:p>
          <a:p>
            <a:r>
              <a:rPr lang="en-US" altLang="ja-JP" dirty="0" smtClean="0">
                <a:solidFill>
                  <a:srgbClr val="FF0000"/>
                </a:solidFill>
              </a:rPr>
              <a:t>2050</a:t>
            </a:r>
            <a:r>
              <a:rPr lang="ja-JP" altLang="en-US" dirty="0" smtClean="0">
                <a:solidFill>
                  <a:srgbClr val="FF0000"/>
                </a:solidFill>
              </a:rPr>
              <a:t>年まで</a:t>
            </a:r>
            <a:r>
              <a:rPr lang="ja-JP" altLang="en-US" dirty="0" smtClean="0"/>
              <a:t>に、生物多様性が評価され、保全され、回復され、そして賢明に利用され、それによって生態系サービスが保持され、</a:t>
            </a:r>
            <a:r>
              <a:rPr lang="ja-JP" altLang="en-US" dirty="0" smtClean="0">
                <a:solidFill>
                  <a:srgbClr val="FF0000"/>
                </a:solidFill>
              </a:rPr>
              <a:t>健全な地球</a:t>
            </a:r>
            <a:r>
              <a:rPr lang="ja-JP" altLang="en-US" dirty="0" smtClean="0"/>
              <a:t>が維持され、全ての人々に不可欠な恩恵が与えられる。</a:t>
            </a:r>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2D415738-B414-46F1-B711-0EEE91B0192E}" type="slidenum">
              <a:rPr lang="en-US" altLang="ja-JP" smtClean="0"/>
              <a:pPr/>
              <a:t>8</a:t>
            </a:fld>
            <a:endParaRPr lang="en-US" altLang="ja-JP"/>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3.2 </a:t>
            </a:r>
            <a:r>
              <a:rPr lang="ja-JP" altLang="en-US" dirty="0" smtClean="0"/>
              <a:t>新戦略計画（</a:t>
            </a:r>
            <a:r>
              <a:rPr lang="en-US" altLang="ja-JP" dirty="0" smtClean="0"/>
              <a:t>2020</a:t>
            </a:r>
            <a:r>
              <a:rPr lang="ja-JP" altLang="en-US" dirty="0" smtClean="0"/>
              <a:t>年目標）</a:t>
            </a:r>
            <a:r>
              <a:rPr lang="en-US" altLang="ja-JP" dirty="0" smtClean="0"/>
              <a:t/>
            </a:r>
            <a:br>
              <a:rPr lang="en-US" altLang="ja-JP" dirty="0" smtClean="0"/>
            </a:br>
            <a:r>
              <a:rPr lang="en-US" altLang="ja-JP" dirty="0" smtClean="0"/>
              <a:t>(2) 2020</a:t>
            </a:r>
            <a:r>
              <a:rPr lang="ja-JP" altLang="en-US" dirty="0" smtClean="0"/>
              <a:t>年のミッション（使命）</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生物多様性の</a:t>
            </a:r>
            <a:r>
              <a:rPr lang="ja-JP" altLang="en-US" dirty="0" smtClean="0">
                <a:solidFill>
                  <a:srgbClr val="FF0000"/>
                </a:solidFill>
              </a:rPr>
              <a:t>損失を止める</a:t>
            </a:r>
            <a:r>
              <a:rPr lang="ja-JP" altLang="en-US" dirty="0" smtClean="0"/>
              <a:t>ために効果的かつ緊急な</a:t>
            </a:r>
            <a:r>
              <a:rPr lang="ja-JP" altLang="en-US" dirty="0" smtClean="0">
                <a:solidFill>
                  <a:srgbClr val="FF0000"/>
                </a:solidFill>
              </a:rPr>
              <a:t>行動を実施</a:t>
            </a:r>
            <a:r>
              <a:rPr lang="ja-JP" altLang="en-US" dirty="0" smtClean="0"/>
              <a:t>する。</a:t>
            </a:r>
            <a:endParaRPr lang="en-US" altLang="ja-JP" dirty="0" smtClean="0"/>
          </a:p>
          <a:p>
            <a:r>
              <a:rPr lang="ja-JP" altLang="en-US" dirty="0" smtClean="0"/>
              <a:t>これは、</a:t>
            </a:r>
            <a:r>
              <a:rPr lang="en-US" altLang="ja-JP" dirty="0" smtClean="0">
                <a:solidFill>
                  <a:srgbClr val="FF0000"/>
                </a:solidFill>
              </a:rPr>
              <a:t>2020</a:t>
            </a:r>
            <a:r>
              <a:rPr lang="ja-JP" altLang="en-US" dirty="0" smtClean="0">
                <a:solidFill>
                  <a:srgbClr val="FF0000"/>
                </a:solidFill>
              </a:rPr>
              <a:t>年まで</a:t>
            </a:r>
            <a:r>
              <a:rPr lang="ja-JP" altLang="en-US" dirty="0" smtClean="0"/>
              <a:t>に、回復力のある</a:t>
            </a:r>
            <a:r>
              <a:rPr lang="ja-JP" altLang="en-US" dirty="0" smtClean="0">
                <a:solidFill>
                  <a:srgbClr val="FF0000"/>
                </a:solidFill>
              </a:rPr>
              <a:t>生態系</a:t>
            </a:r>
            <a:r>
              <a:rPr lang="ja-JP" altLang="en-US" dirty="0" smtClean="0"/>
              <a:t>と、その提供する基本的な</a:t>
            </a:r>
            <a:r>
              <a:rPr lang="ja-JP" altLang="en-US" dirty="0" smtClean="0">
                <a:solidFill>
                  <a:srgbClr val="FF0000"/>
                </a:solidFill>
              </a:rPr>
              <a:t>サービスが継続</a:t>
            </a:r>
            <a:r>
              <a:rPr lang="ja-JP" altLang="en-US" dirty="0" smtClean="0"/>
              <a:t>されることが確保され、それによって地球の生命の多様性が確保され、人類の福利と貧困解消に貢献するためである。</a:t>
            </a:r>
            <a:endParaRPr lang="en-US" altLang="ja-JP" dirty="0" smtClean="0"/>
          </a:p>
          <a:p>
            <a:r>
              <a:rPr lang="ja-JP" altLang="en-US" dirty="0" smtClean="0"/>
              <a:t>５つの戦略目標と</a:t>
            </a:r>
            <a:r>
              <a:rPr lang="en-US" altLang="ja-JP" dirty="0" smtClean="0"/>
              <a:t>20</a:t>
            </a:r>
            <a:r>
              <a:rPr lang="ja-JP" altLang="en-US" dirty="0" smtClean="0"/>
              <a:t>の目標を設定</a:t>
            </a:r>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2D415738-B414-46F1-B711-0EEE91B0192E}" type="slidenum">
              <a:rPr lang="en-US" altLang="ja-JP" smtClean="0"/>
              <a:pPr/>
              <a:t>9</a:t>
            </a:fld>
            <a:endParaRPr lang="en-US" altLang="ja-JP"/>
          </a:p>
        </p:txBody>
      </p:sp>
    </p:spTree>
  </p:cSld>
  <p:clrMapOvr>
    <a:masterClrMapping/>
  </p:clrMapOvr>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611</TotalTime>
  <Words>1806</Words>
  <Application>Microsoft Office PowerPoint</Application>
  <PresentationFormat>画面に合わせる (4:3)</PresentationFormat>
  <Paragraphs>149</Paragraphs>
  <Slides>19</Slides>
  <Notes>0</Notes>
  <HiddenSlides>0</HiddenSlides>
  <MMClips>0</MMClips>
  <ScaleCrop>false</ScaleCrop>
  <HeadingPairs>
    <vt:vector size="4" baseType="variant">
      <vt:variant>
        <vt:lpstr>テーマ</vt:lpstr>
      </vt:variant>
      <vt:variant>
        <vt:i4>2</vt:i4>
      </vt:variant>
      <vt:variant>
        <vt:lpstr>スライド タイトル</vt:lpstr>
      </vt:variant>
      <vt:variant>
        <vt:i4>19</vt:i4>
      </vt:variant>
    </vt:vector>
  </HeadingPairs>
  <TitlesOfParts>
    <vt:vector size="21" baseType="lpstr">
      <vt:lpstr>Eclipse</vt:lpstr>
      <vt:lpstr>Office テーマ</vt:lpstr>
      <vt:lpstr>生物多様性条約 ＣＯＰ１０の結果と評価～市民の視点から</vt:lpstr>
      <vt:lpstr> ＣＯＰ１０の結果と評価～市民の視点から</vt:lpstr>
      <vt:lpstr>１. 生物多様性条約 １.1 概要</vt:lpstr>
      <vt:lpstr>1.2 生物多様性条約の内容（その１）</vt:lpstr>
      <vt:lpstr>1.3　2010年目標</vt:lpstr>
      <vt:lpstr>2. 第10回締約国会議(COP10)</vt:lpstr>
      <vt:lpstr>2. COP10の成果と評価 2.1 概要</vt:lpstr>
      <vt:lpstr>3.2 新戦略計画（2020年目標） (1) 2050年のビジョン（展望）</vt:lpstr>
      <vt:lpstr>3.2 新戦略計画（2020年目標） (2) 2020年のミッション（使命）</vt:lpstr>
      <vt:lpstr>3.2 新戦略計画（2020年目標） 戦略目標A:生物多様性を主流化すること。</vt:lpstr>
      <vt:lpstr>戦略目標B:生物多様性への圧力を減少させ、持続可能な利用を促進する（１）</vt:lpstr>
      <vt:lpstr>戦略目標C:生物多様性の状況を改善する。</vt:lpstr>
      <vt:lpstr>戦略目標D:生物多様性及び生態系サービスから得られる恩恵を強化する。</vt:lpstr>
      <vt:lpstr>戦略目標E:参加型計画立案、知識管理と能力開発を通じて実施を強化する。</vt:lpstr>
      <vt:lpstr>3.3 資金動員計画</vt:lpstr>
      <vt:lpstr>3.4 名古屋議定書</vt:lpstr>
      <vt:lpstr>４．COP10の評価～市民の視点から（１）</vt:lpstr>
      <vt:lpstr>４．COP10の評価～市民の視点から（２）</vt:lpstr>
      <vt:lpstr>５．COP10の評価と今後の課題</vt:lpstr>
    </vt:vector>
  </TitlesOfParts>
  <Company>Atomi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Masahiro MIYAZAKI</dc:creator>
  <cp:lastModifiedBy>miyazaki</cp:lastModifiedBy>
  <cp:revision>52</cp:revision>
  <dcterms:created xsi:type="dcterms:W3CDTF">2009-10-05T13:18:41Z</dcterms:created>
  <dcterms:modified xsi:type="dcterms:W3CDTF">2010-11-21T05:27:41Z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